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79" r:id="rId1"/>
  </p:sldMasterIdLst>
  <p:notesMasterIdLst>
    <p:notesMasterId r:id="rId143"/>
  </p:notesMasterIdLst>
  <p:handoutMasterIdLst>
    <p:handoutMasterId r:id="rId144"/>
  </p:handoutMasterIdLst>
  <p:sldIdLst>
    <p:sldId id="256" r:id="rId2"/>
    <p:sldId id="39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FF"/>
    <a:srgbClr val="08B84F"/>
    <a:srgbClr val="FF00FF"/>
    <a:srgbClr val="FFFF00"/>
    <a:srgbClr val="9011EF"/>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81" d="100"/>
          <a:sy n="81" d="100"/>
        </p:scale>
        <p:origin x="-546" y="-9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7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0DAAE2-D058-423A-974A-B588E94557F6}" type="datetimeFigureOut">
              <a:rPr lang="en-IN" smtClean="0"/>
              <a:pPr/>
              <a:t>02-05-2017</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Semester: II</a:t>
            </a:r>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913768-13E0-47AC-BBE3-57AF71703882}" type="slidenum">
              <a:rPr lang="en-IN" smtClean="0"/>
              <a:pPr/>
              <a:t>‹#›</a:t>
            </a:fld>
            <a:endParaRPr lang="en-IN"/>
          </a:p>
        </p:txBody>
      </p:sp>
    </p:spTree>
    <p:extLst>
      <p:ext uri="{BB962C8B-B14F-4D97-AF65-F5344CB8AC3E}">
        <p14:creationId xmlns:p14="http://schemas.microsoft.com/office/powerpoint/2010/main" xmlns="" val="1869754759"/>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146439" name="Rectangle 6"/>
          <p:cNvSpPr>
            <a:spLocks noGrp="1" noRot="1" noChangeAspect="1" noChangeArrowheads="1"/>
          </p:cNvSpPr>
          <p:nvPr>
            <p:ph type="sldImg"/>
          </p:nvPr>
        </p:nvSpPr>
        <p:spPr bwMode="auto">
          <a:xfrm>
            <a:off x="0" y="695325"/>
            <a:ext cx="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
        <p:nvSpPr>
          <p:cNvPr id="2055" name="Rectangle 7"/>
          <p:cNvSpPr>
            <a:spLocks noGrp="1" noChangeArrowheads="1"/>
          </p:cNvSpPr>
          <p:nvPr>
            <p:ph type="body"/>
          </p:nvPr>
        </p:nvSpPr>
        <p:spPr bwMode="auto">
          <a:xfrm>
            <a:off x="685800" y="4343400"/>
            <a:ext cx="5476875" cy="41052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Footer Placeholder 2"/>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Tree>
    <p:extLst>
      <p:ext uri="{BB962C8B-B14F-4D97-AF65-F5344CB8AC3E}">
        <p14:creationId xmlns:p14="http://schemas.microsoft.com/office/powerpoint/2010/main" xmlns="" val="2308897243"/>
      </p:ext>
    </p:extLst>
  </p:cSld>
  <p:clrMap bg1="lt1" tx1="dk1" bg2="lt2" tx2="dk2" accent1="accent1" accent2="accent2" accent3="accent3" accent4="accent4" accent5="accent5" accent6="accent6" hlink="hlink" folHlink="folHlink"/>
  <p:hf sldNum="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47459"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61795" name="Text Box 2"/>
          <p:cNvSpPr txBox="1">
            <a:spLocks noChangeArrowheads="1"/>
          </p:cNvSpPr>
          <p:nvPr/>
        </p:nvSpPr>
        <p:spPr bwMode="auto">
          <a:xfrm>
            <a:off x="685800" y="4343400"/>
            <a:ext cx="5484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95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53955"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54979"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56003"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57027"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58051"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59075"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0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0099"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12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1123"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14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2147"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7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3171"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62819" name="Text Box 2"/>
          <p:cNvSpPr txBox="1">
            <a:spLocks noChangeArrowheads="1"/>
          </p:cNvSpPr>
          <p:nvPr/>
        </p:nvSpPr>
        <p:spPr bwMode="auto">
          <a:xfrm>
            <a:off x="685800" y="4343400"/>
            <a:ext cx="5484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4195"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21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5219"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6243"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26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7267"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29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8291"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31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69315"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3843"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486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5891"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691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7939"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8963"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998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71011"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72035"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73059"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74083"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75107"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76131"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77155"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78179"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79203"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8022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81251"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5462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82275"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83299"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84323"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85347"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86371"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87395"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88419"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89443"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0467"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1491"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55651"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2515"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3539"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4563"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5587"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6611"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7635"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8659"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199683"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0707"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1731"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5667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2755"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3779"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4803"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5827"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6851"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7875"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8899"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09923"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10947"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11971"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57699"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12995" name="Text Box 2"/>
          <p:cNvSpPr txBox="1">
            <a:spLocks noChangeArrowheads="1"/>
          </p:cNvSpPr>
          <p:nvPr/>
        </p:nvSpPr>
        <p:spPr bwMode="auto">
          <a:xfrm>
            <a:off x="685800" y="4343400"/>
            <a:ext cx="5483225" cy="411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14019"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15043"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16067"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17091"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11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18115"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19139"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0163"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1187"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1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2211"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58723"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3235"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5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4259"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5283"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6307"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3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7331"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8355"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29379" name="Text Box 2"/>
          <p:cNvSpPr txBox="1">
            <a:spLocks noChangeArrowheads="1"/>
          </p:cNvSpPr>
          <p:nvPr/>
        </p:nvSpPr>
        <p:spPr bwMode="auto">
          <a:xfrm>
            <a:off x="685800" y="4343400"/>
            <a:ext cx="5481638" cy="411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40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0403"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1427"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2451"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5974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3475"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4499"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2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5523"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654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6547"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7571"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8595"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39619"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0643"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1667" name="Text Box 2"/>
          <p:cNvSpPr txBox="1">
            <a:spLocks noChangeArrowheads="1"/>
          </p:cNvSpPr>
          <p:nvPr/>
        </p:nvSpPr>
        <p:spPr bwMode="auto">
          <a:xfrm>
            <a:off x="685800" y="4343400"/>
            <a:ext cx="548005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2691"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60771"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ea typeface="Droid Sans" charset="0"/>
              <a:cs typeface="Droid Sans" charset="0"/>
            </a:endParaRPr>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3715"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4739"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5763"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6787"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7811"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834"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8835"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49859"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50883"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51907"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930" name="Rectangle 1"/>
          <p:cNvSpPr>
            <a:spLocks noGrp="1" noRot="1" noChangeAspect="1" noChangeArrowheads="1" noTextEdit="1"/>
          </p:cNvSpPr>
          <p:nvPr>
            <p:ph type="sldImg"/>
          </p:nvPr>
        </p:nvSpPr>
        <p:spPr>
          <a:xfrm>
            <a:off x="0" y="695325"/>
            <a:ext cx="1588" cy="1588"/>
          </a:xfrm>
          <a:solidFill>
            <a:srgbClr val="FFFFFF"/>
          </a:solidFill>
          <a:ln>
            <a:solidFill>
              <a:srgbClr val="000000"/>
            </a:solidFill>
            <a:miter lim="800000"/>
            <a:headEnd/>
            <a:tailEnd/>
          </a:ln>
        </p:spPr>
      </p:sp>
      <p:sp>
        <p:nvSpPr>
          <p:cNvPr id="252931" name="Rectangle 2"/>
          <p:cNvSpPr>
            <a:spLocks noGrp="1" noChangeArrowheads="1"/>
          </p:cNvSpPr>
          <p:nvPr>
            <p:ph type="body" idx="1"/>
          </p:nvPr>
        </p:nvSpPr>
        <p:spPr>
          <a:xfrm>
            <a:off x="685800" y="4343400"/>
            <a:ext cx="5478463" cy="41068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
        <p:nvSpPr>
          <p:cNvPr id="2" name="Header Placeholder 1"/>
          <p:cNvSpPr>
            <a:spLocks noGrp="1"/>
          </p:cNvSpPr>
          <p:nvPr>
            <p:ph type="hdr" sz="quarter" idx="10"/>
          </p:nvPr>
        </p:nvSpPr>
        <p:spPr/>
        <p:txBody>
          <a:bodyPr/>
          <a:lstStyle/>
          <a:p>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Rounded Rectangle 6"/>
          <p:cNvSpPr/>
          <p:nvPr userDrawn="1"/>
        </p:nvSpPr>
        <p:spPr>
          <a:xfrm>
            <a:off x="304800" y="356381"/>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9" name="Footer Placeholder 2"/>
          <p:cNvSpPr>
            <a:spLocks noGrp="1"/>
          </p:cNvSpPr>
          <p:nvPr>
            <p:ph type="ftr" sz="quarter" idx="3"/>
          </p:nvPr>
        </p:nvSpPr>
        <p:spPr>
          <a:xfrm>
            <a:off x="28956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II: USB and CAN BUS</a:t>
            </a:r>
            <a:endParaRPr lang="en-IN" sz="1200" b="1">
              <a:solidFill>
                <a:srgbClr val="9011EF"/>
              </a:solidFill>
            </a:endParaRPr>
          </a:p>
        </p:txBody>
      </p:sp>
      <p:sp>
        <p:nvSpPr>
          <p:cNvPr id="10"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
        <p:nvSpPr>
          <p:cNvPr id="11" name="Footer Placeholder 2"/>
          <p:cNvSpPr txBox="1">
            <a:spLocks/>
          </p:cNvSpPr>
          <p:nvPr userDrawn="1"/>
        </p:nvSpPr>
        <p:spPr>
          <a:xfrm>
            <a:off x="33130" y="0"/>
            <a:ext cx="5181600" cy="365125"/>
          </a:xfrm>
          <a:prstGeom prst="rect">
            <a:avLst/>
          </a:prstGeom>
        </p:spPr>
        <p:txBody>
          <a:bodyPr anchor="ctr" anchorCtr="0"/>
          <a:lstStyle>
            <a:defPPr>
              <a:defRPr lang="en-GB"/>
            </a:defPPr>
            <a:lvl1pPr algn="r" defTabSz="449263" rtl="0" fontAlgn="base">
              <a:spcBef>
                <a:spcPct val="0"/>
              </a:spcBef>
              <a:spcAft>
                <a:spcPct val="0"/>
              </a:spcAft>
              <a:buClr>
                <a:srgbClr val="000000"/>
              </a:buClr>
              <a:buSzPct val="100000"/>
              <a:buFont typeface="Times New Roman" pitchFamily="16" charset="0"/>
              <a:defRPr kern="1200">
                <a:solidFill>
                  <a:srgbClr val="FF0000"/>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l"/>
            <a:r>
              <a:rPr lang="en-IN" sz="1800" b="1" kern="1200" smtClean="0">
                <a:solidFill>
                  <a:srgbClr val="C00000"/>
                </a:solidFill>
                <a:effectLst/>
                <a:latin typeface="Times New Roman" pitchFamily="18" charset="0"/>
                <a:ea typeface="+mn-ea"/>
                <a:cs typeface="Times New Roman" pitchFamily="18" charset="0"/>
              </a:rPr>
              <a:t>M.Tech 1</a:t>
            </a:r>
            <a:r>
              <a:rPr lang="en-IN" sz="1800" b="1" kern="1200" baseline="30000" smtClean="0">
                <a:solidFill>
                  <a:srgbClr val="C00000"/>
                </a:solidFill>
                <a:effectLst/>
                <a:latin typeface="Times New Roman" pitchFamily="18" charset="0"/>
                <a:ea typeface="+mn-ea"/>
                <a:cs typeface="Times New Roman" pitchFamily="18" charset="0"/>
              </a:rPr>
              <a:t>st</a:t>
            </a:r>
            <a:r>
              <a:rPr lang="en-IN" sz="1800" b="1" kern="1200" smtClean="0">
                <a:solidFill>
                  <a:srgbClr val="C00000"/>
                </a:solidFill>
                <a:effectLst/>
                <a:latin typeface="Times New Roman" pitchFamily="18" charset="0"/>
                <a:ea typeface="+mn-ea"/>
                <a:cs typeface="Times New Roman" pitchFamily="18" charset="0"/>
              </a:rPr>
              <a:t> year, II SEM</a:t>
            </a:r>
            <a:endParaRPr lang="en-IN" sz="1400" b="1">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9"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10" name="Footer Placeholder 2"/>
          <p:cNvSpPr>
            <a:spLocks noGrp="1"/>
          </p:cNvSpPr>
          <p:nvPr>
            <p:ph type="ftr" sz="quarter" idx="3"/>
          </p:nvPr>
        </p:nvSpPr>
        <p:spPr>
          <a:xfrm>
            <a:off x="28956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II: USB and CAN BUS</a:t>
            </a:r>
            <a:endParaRPr lang="en-IN" sz="1200" b="1">
              <a:solidFill>
                <a:srgbClr val="9011EF"/>
              </a:solidFill>
            </a:endParaRPr>
          </a:p>
        </p:txBody>
      </p:sp>
      <p:sp>
        <p:nvSpPr>
          <p:cNvPr id="11"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Tree>
    <p:extLst>
      <p:ext uri="{BB962C8B-B14F-4D97-AF65-F5344CB8AC3E}">
        <p14:creationId xmlns:p14="http://schemas.microsoft.com/office/powerpoint/2010/main" xmlns="" val="129349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7" name="Footer Placeholder 2"/>
          <p:cNvSpPr>
            <a:spLocks noGrp="1"/>
          </p:cNvSpPr>
          <p:nvPr>
            <p:ph type="ftr" sz="quarter" idx="3"/>
          </p:nvPr>
        </p:nvSpPr>
        <p:spPr>
          <a:xfrm>
            <a:off x="28956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II: USB and CAN BUS</a:t>
            </a:r>
            <a:endParaRPr lang="en-IN" sz="1200" b="1">
              <a:solidFill>
                <a:srgbClr val="9011EF"/>
              </a:solidFill>
            </a:endParaRPr>
          </a:p>
        </p:txBody>
      </p:sp>
      <p:sp>
        <p:nvSpPr>
          <p:cNvPr id="8"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Tree>
    <p:extLst>
      <p:ext uri="{BB962C8B-B14F-4D97-AF65-F5344CB8AC3E}">
        <p14:creationId xmlns:p14="http://schemas.microsoft.com/office/powerpoint/2010/main" xmlns="" val="1771145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304800" y="356381"/>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Date Placeholder 1"/>
          <p:cNvSpPr>
            <a:spLocks noGrp="1"/>
          </p:cNvSpPr>
          <p:nvPr>
            <p:ph type="dt" sz="half" idx="2"/>
          </p:nvPr>
        </p:nvSpPr>
        <p:spPr>
          <a:xfrm>
            <a:off x="533400" y="6111875"/>
            <a:ext cx="2286000" cy="365125"/>
          </a:xfrm>
          <a:prstGeom prst="rect">
            <a:avLst/>
          </a:prstGeom>
        </p:spPr>
        <p:txBody>
          <a:bodyPr/>
          <a:lstStyle>
            <a:extLst/>
          </a:lstStyle>
          <a:p>
            <a:endParaRPr lang="en-IN"/>
          </a:p>
        </p:txBody>
      </p:sp>
      <p:sp>
        <p:nvSpPr>
          <p:cNvPr id="11" name="Footer Placeholder 2"/>
          <p:cNvSpPr>
            <a:spLocks noGrp="1"/>
          </p:cNvSpPr>
          <p:nvPr>
            <p:ph type="ftr" sz="quarter" idx="3"/>
          </p:nvPr>
        </p:nvSpPr>
        <p:spPr>
          <a:xfrm>
            <a:off x="2895600" y="6111875"/>
            <a:ext cx="5181600" cy="365125"/>
          </a:xfrm>
          <a:prstGeom prst="rect">
            <a:avLst/>
          </a:prstGeom>
        </p:spPr>
        <p:txBody>
          <a:bodyPr anchor="ctr" anchorCtr="0"/>
          <a:lstStyle>
            <a:lvl1pPr algn="r">
              <a:defRPr>
                <a:solidFill>
                  <a:srgbClr val="FF0000"/>
                </a:solidFill>
              </a:defRPr>
            </a:lvl1pPr>
            <a:extLst/>
          </a:lstStyle>
          <a:p>
            <a:r>
              <a:rPr lang="en-US" sz="1200" b="1" smtClean="0">
                <a:solidFill>
                  <a:srgbClr val="9011EF"/>
                </a:solidFill>
              </a:rPr>
              <a:t>EMBEDDED NETWORKS; UNIT – II: USB and CAN BUS</a:t>
            </a:r>
            <a:endParaRPr lang="en-IN" sz="1200" b="1">
              <a:solidFill>
                <a:srgbClr val="9011EF"/>
              </a:solidFill>
            </a:endParaRPr>
          </a:p>
        </p:txBody>
      </p:sp>
      <p:sp>
        <p:nvSpPr>
          <p:cNvPr id="12" name="Slide Number Placeholder 3"/>
          <p:cNvSpPr>
            <a:spLocks noGrp="1"/>
          </p:cNvSpPr>
          <p:nvPr>
            <p:ph type="sldNum" sz="quarter" idx="4"/>
          </p:nvPr>
        </p:nvSpPr>
        <p:spPr>
          <a:xfrm>
            <a:off x="8229600" y="6126480"/>
            <a:ext cx="457200" cy="274320"/>
          </a:xfrm>
          <a:prstGeom prst="rect">
            <a:avLst/>
          </a:prstGeom>
          <a:solidFill>
            <a:srgbClr val="FFFF00">
              <a:alpha val="60000"/>
            </a:srgbClr>
          </a:solidFill>
          <a:ln w="25400" cmpd="sng">
            <a:solidFill>
              <a:srgbClr val="FF0000"/>
            </a:solidFill>
          </a:ln>
        </p:spPr>
        <p:txBody>
          <a:bodyPr lIns="0" tIns="0" rIns="0" bIns="0" anchor="ctr" anchorCtr="1"/>
          <a:lstStyle>
            <a:lvl1pPr>
              <a:defRPr sz="1400" b="1">
                <a:solidFill>
                  <a:srgbClr val="008000"/>
                </a:solidFill>
              </a:defRPr>
            </a:lvl1pPr>
            <a:extLst/>
          </a:lstStyle>
          <a:p>
            <a:pPr algn="ctr"/>
            <a:fld id="{BFE91FA2-A80D-4023-8FF7-C0CD235DB97E}" type="slidenum">
              <a:rPr lang="en-IN" smtClean="0"/>
              <a:pPr algn="ctr"/>
              <a:t>‹#›</a:t>
            </a:fld>
            <a:endParaRPr lang="en-IN"/>
          </a:p>
        </p:txBody>
      </p:sp>
      <p:sp>
        <p:nvSpPr>
          <p:cNvPr id="8" name="Footer Placeholder 2"/>
          <p:cNvSpPr txBox="1">
            <a:spLocks/>
          </p:cNvSpPr>
          <p:nvPr userDrawn="1"/>
        </p:nvSpPr>
        <p:spPr>
          <a:xfrm>
            <a:off x="33130" y="0"/>
            <a:ext cx="5181600" cy="365125"/>
          </a:xfrm>
          <a:prstGeom prst="rect">
            <a:avLst/>
          </a:prstGeom>
        </p:spPr>
        <p:txBody>
          <a:bodyPr anchor="ctr" anchorCtr="0"/>
          <a:lstStyle>
            <a:defPPr>
              <a:defRPr lang="en-GB"/>
            </a:defPPr>
            <a:lvl1pPr algn="r" defTabSz="449263" rtl="0" fontAlgn="base">
              <a:spcBef>
                <a:spcPct val="0"/>
              </a:spcBef>
              <a:spcAft>
                <a:spcPct val="0"/>
              </a:spcAft>
              <a:buClr>
                <a:srgbClr val="000000"/>
              </a:buClr>
              <a:buSzPct val="100000"/>
              <a:buFont typeface="Times New Roman" pitchFamily="16" charset="0"/>
              <a:defRPr kern="1200">
                <a:solidFill>
                  <a:srgbClr val="FF0000"/>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l"/>
            <a:r>
              <a:rPr lang="en-IN" sz="1800" b="1" kern="1200" smtClean="0">
                <a:solidFill>
                  <a:srgbClr val="C00000"/>
                </a:solidFill>
                <a:effectLst/>
                <a:latin typeface="Times New Roman" pitchFamily="18" charset="0"/>
                <a:ea typeface="+mn-ea"/>
                <a:cs typeface="Times New Roman" pitchFamily="18" charset="0"/>
              </a:rPr>
              <a:t>M.Tech 1</a:t>
            </a:r>
            <a:r>
              <a:rPr lang="en-IN" sz="1800" b="1" kern="1200" baseline="30000" smtClean="0">
                <a:solidFill>
                  <a:srgbClr val="C00000"/>
                </a:solidFill>
                <a:effectLst/>
                <a:latin typeface="Times New Roman" pitchFamily="18" charset="0"/>
                <a:ea typeface="+mn-ea"/>
                <a:cs typeface="Times New Roman" pitchFamily="18" charset="0"/>
              </a:rPr>
              <a:t>st</a:t>
            </a:r>
            <a:r>
              <a:rPr lang="en-IN" sz="1800" b="1" kern="1200" smtClean="0">
                <a:solidFill>
                  <a:srgbClr val="C00000"/>
                </a:solidFill>
                <a:effectLst/>
                <a:latin typeface="Times New Roman" pitchFamily="18" charset="0"/>
                <a:ea typeface="+mn-ea"/>
                <a:cs typeface="Times New Roman" pitchFamily="18" charset="0"/>
              </a:rPr>
              <a:t> year, II SEM</a:t>
            </a:r>
            <a:endParaRPr lang="en-IN" sz="1400" b="1">
              <a:solidFill>
                <a:srgbClr val="C00000"/>
              </a:solidFill>
              <a:effectLst/>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Lst>
  <p:timing>
    <p:tnLst>
      <p:par>
        <p:cTn id="1" dur="indefinite" restart="never" nodeType="tmRoot"/>
      </p:par>
    </p:tnLst>
  </p:timing>
  <p:hf hdr="0" dt="0"/>
  <p:txStyles>
    <p:titleStyle>
      <a:lvl1pPr algn="l" rtl="0" eaLnBrk="1" latinLnBrk="0" hangingPunct="1">
        <a:spcBef>
          <a:spcPct val="0"/>
        </a:spcBef>
        <a:buNone/>
        <a:defRPr kumimoji="0" sz="1400" b="1" kern="1200">
          <a:solidFill>
            <a:schemeClr val="accent1">
              <a:tint val="88000"/>
              <a:satMod val="150000"/>
            </a:schemeClr>
          </a:solidFill>
          <a:effectLst/>
          <a:latin typeface="Times New Roman" pitchFamily="18" charset="0"/>
          <a:ea typeface="+mj-ea"/>
          <a:cs typeface="Times New Roman" pitchFamily="18" charset="0"/>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3.png"/></Relationships>
</file>

<file path=ppt/slides/_rels/slide1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5.png"/></Relationships>
</file>

<file path=ppt/slides/_rels/slide11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6.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1981200"/>
            <a:ext cx="7302876" cy="2662267"/>
          </a:xfrm>
          <a:prstGeom prst="rect">
            <a:avLst/>
          </a:prstGeom>
        </p:spPr>
        <p:txBody>
          <a:bodyPr wrap="square">
            <a:spAutoFit/>
          </a:bodyPr>
          <a:lstStyle/>
          <a:p>
            <a:pPr algn="ctr">
              <a:spcAft>
                <a:spcPts val="1200"/>
              </a:spcAft>
            </a:pPr>
            <a:r>
              <a:rPr lang="en-IN" sz="4000" b="1" dirty="0">
                <a:solidFill>
                  <a:srgbClr val="FF0000"/>
                </a:solidFill>
                <a:latin typeface="Times New Roman" pitchFamily="18" charset="0"/>
                <a:cs typeface="Times New Roman" pitchFamily="18" charset="0"/>
              </a:rPr>
              <a:t>EMBEDDED </a:t>
            </a:r>
            <a:r>
              <a:rPr lang="en-IN" sz="4000" b="1" dirty="0" smtClean="0">
                <a:solidFill>
                  <a:srgbClr val="FF0000"/>
                </a:solidFill>
                <a:latin typeface="Times New Roman" pitchFamily="18" charset="0"/>
                <a:cs typeface="Times New Roman" pitchFamily="18" charset="0"/>
              </a:rPr>
              <a:t>NETWORKS</a:t>
            </a:r>
            <a:r>
              <a:rPr lang="en-IN" sz="4000" b="1" dirty="0" smtClean="0">
                <a:solidFill>
                  <a:srgbClr val="9011EF"/>
                </a:solidFill>
                <a:latin typeface="Times New Roman" pitchFamily="18" charset="0"/>
                <a:cs typeface="Times New Roman" pitchFamily="18" charset="0"/>
              </a:rPr>
              <a:t> </a:t>
            </a:r>
          </a:p>
          <a:p>
            <a:pPr algn="ctr">
              <a:spcAft>
                <a:spcPts val="1800"/>
              </a:spcAft>
            </a:pPr>
            <a:r>
              <a:rPr lang="en-IN" sz="4800" b="1" dirty="0" smtClean="0">
                <a:solidFill>
                  <a:srgbClr val="9011EF"/>
                </a:solidFill>
                <a:latin typeface="Times New Roman" pitchFamily="18" charset="0"/>
                <a:cs typeface="Times New Roman" pitchFamily="18" charset="0"/>
              </a:rPr>
              <a:t>UNIT </a:t>
            </a:r>
            <a:r>
              <a:rPr lang="en-IN" sz="4800" b="1" dirty="0">
                <a:solidFill>
                  <a:srgbClr val="9011EF"/>
                </a:solidFill>
                <a:latin typeface="Times New Roman" pitchFamily="18" charset="0"/>
                <a:cs typeface="Times New Roman" pitchFamily="18" charset="0"/>
              </a:rPr>
              <a:t>- II</a:t>
            </a:r>
          </a:p>
          <a:p>
            <a:pPr algn="ctr">
              <a:spcAft>
                <a:spcPts val="1800"/>
              </a:spcAft>
            </a:pPr>
            <a:r>
              <a:rPr lang="en-IN" sz="5400" b="1" dirty="0">
                <a:solidFill>
                  <a:srgbClr val="9011EF"/>
                </a:solidFill>
                <a:latin typeface="Times New Roman" pitchFamily="18" charset="0"/>
                <a:cs typeface="Times New Roman" pitchFamily="18" charset="0"/>
              </a:rPr>
              <a:t>USB </a:t>
            </a:r>
            <a:r>
              <a:rPr lang="en-IN" sz="5400" b="1" dirty="0" smtClean="0">
                <a:solidFill>
                  <a:srgbClr val="9011EF"/>
                </a:solidFill>
                <a:latin typeface="Times New Roman" pitchFamily="18" charset="0"/>
                <a:cs typeface="Times New Roman" pitchFamily="18" charset="0"/>
              </a:rPr>
              <a:t>AND </a:t>
            </a:r>
            <a:r>
              <a:rPr lang="en-IN" sz="5400" b="1" dirty="0">
                <a:solidFill>
                  <a:srgbClr val="9011EF"/>
                </a:solidFill>
                <a:latin typeface="Times New Roman" pitchFamily="18" charset="0"/>
                <a:cs typeface="Times New Roman" pitchFamily="18" charset="0"/>
              </a:rPr>
              <a:t>CAN BUS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1</a:t>
            </a:fld>
            <a:endParaRPr lang="en-IN"/>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7543800" y="228600"/>
            <a:ext cx="1085850" cy="847725"/>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685800"/>
            <a:ext cx="8228013"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4963" indent="-334963"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Arial" charset="0"/>
              </a:defRPr>
            </a:lvl1pPr>
            <a:lvl2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Arial" charset="0"/>
              </a:defRPr>
            </a:lvl2pPr>
            <a:lvl3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Arial" charset="0"/>
              </a:defRPr>
            </a:lvl3pPr>
            <a:lvl4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Arial" charset="0"/>
              </a:defRPr>
            </a:lvl4pPr>
            <a:lvl5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200" b="1">
                <a:solidFill>
                  <a:srgbClr val="08B84F"/>
                </a:solidFill>
                <a:latin typeface="Calibri" pitchFamily="32" charset="0"/>
                <a:ea typeface="Droid Sans" charset="0"/>
                <a:cs typeface="Droid Sans" charset="0"/>
              </a:rPr>
              <a:t>Differential signaling</a:t>
            </a:r>
            <a:r>
              <a:rPr lang="en-US" sz="3200">
                <a:solidFill>
                  <a:srgbClr val="08B84F"/>
                </a:solidFill>
                <a:latin typeface="Calibri" pitchFamily="32" charset="0"/>
                <a:ea typeface="Droid Sans" charset="0"/>
                <a:cs typeface="Droid Sans" charset="0"/>
              </a:rPr>
              <a:t> </a:t>
            </a:r>
            <a:r>
              <a:rPr lang="en-US" sz="3200">
                <a:solidFill>
                  <a:srgbClr val="000000"/>
                </a:solidFill>
                <a:latin typeface="Calibri" pitchFamily="32" charset="0"/>
                <a:ea typeface="Droid Sans" charset="0"/>
                <a:cs typeface="Droid Sans" charset="0"/>
              </a:rPr>
              <a:t>is a method for electrically transmitting information using two complementary signals. The technique sends the same electrical signal as a </a:t>
            </a:r>
            <a:r>
              <a:rPr lang="en-US" sz="3200" i="1">
                <a:solidFill>
                  <a:srgbClr val="000000"/>
                </a:solidFill>
                <a:latin typeface="Calibri" pitchFamily="32" charset="0"/>
                <a:ea typeface="Droid Sans" charset="0"/>
                <a:cs typeface="Droid Sans" charset="0"/>
              </a:rPr>
              <a:t>differential pair</a:t>
            </a:r>
            <a:r>
              <a:rPr lang="en-US" sz="3200">
                <a:solidFill>
                  <a:srgbClr val="000000"/>
                </a:solidFill>
                <a:latin typeface="Calibri" pitchFamily="32" charset="0"/>
                <a:ea typeface="Droid Sans" charset="0"/>
                <a:cs typeface="Droid Sans" charset="0"/>
              </a:rPr>
              <a:t> of signals.</a:t>
            </a:r>
          </a:p>
          <a:p>
            <a:pPr marL="457200" indent="-457200" algn="just" eaLnBrk="1" hangingPunct="1">
              <a:spcBef>
                <a:spcPts val="24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The receiving circuit responds to the electrical difference between the two signals, rather than the difference between a single wire and ground.</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696200" y="0"/>
            <a:ext cx="1085850" cy="847725"/>
          </a:xfrm>
          <a:prstGeom prst="rect">
            <a:avLst/>
          </a:prstGeom>
          <a:noFill/>
        </p:spPr>
      </p:pic>
    </p:spTree>
    <p:extLst>
      <p:ext uri="{BB962C8B-B14F-4D97-AF65-F5344CB8AC3E}">
        <p14:creationId xmlns:p14="http://schemas.microsoft.com/office/powerpoint/2010/main" xmlns="" val="16763660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1"/>
          <p:cNvSpPr>
            <a:spLocks noGrp="1" noChangeArrowheads="1"/>
          </p:cNvSpPr>
          <p:nvPr/>
        </p:nvSpPr>
        <p:spPr bwMode="auto">
          <a:xfrm>
            <a:off x="457200" y="304800"/>
            <a:ext cx="8221663"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p>
            <a:endParaRPr lang="en-US"/>
          </a:p>
        </p:txBody>
      </p:sp>
      <p:pic>
        <p:nvPicPr>
          <p:cNvPr id="10957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1099008"/>
            <a:ext cx="6629400" cy="4920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100</a:t>
            </a:fld>
            <a:endParaRPr lang="en-IN"/>
          </a:p>
        </p:txBody>
      </p:sp>
      <p:sp>
        <p:nvSpPr>
          <p:cNvPr id="6" name="Rectangle 5"/>
          <p:cNvSpPr/>
          <p:nvPr/>
        </p:nvSpPr>
        <p:spPr>
          <a:xfrm>
            <a:off x="1291431" y="533400"/>
            <a:ext cx="6553200" cy="553998"/>
          </a:xfrm>
          <a:prstGeom prst="rect">
            <a:avLst/>
          </a:prstGeom>
        </p:spPr>
        <p:txBody>
          <a:bodyPr wrap="square">
            <a:spAutoFit/>
          </a:bodyPr>
          <a:lstStyle/>
          <a:p>
            <a:pPr algn="ctr"/>
            <a:r>
              <a:rPr lang="en-IN" sz="3000" b="1" smtClean="0">
                <a:solidFill>
                  <a:srgbClr val="08B84F"/>
                </a:solidFill>
                <a:latin typeface="Times New Roman" pitchFamily="18" charset="0"/>
                <a:cs typeface="Times New Roman" pitchFamily="18" charset="0"/>
              </a:rPr>
              <a:t>Example </a:t>
            </a:r>
            <a:r>
              <a:rPr lang="en-IN" sz="3000" b="1">
                <a:solidFill>
                  <a:srgbClr val="08B84F"/>
                </a:solidFill>
                <a:latin typeface="Times New Roman" pitchFamily="18" charset="0"/>
                <a:cs typeface="Times New Roman" pitchFamily="18" charset="0"/>
              </a:rPr>
              <a:t>CAN bus arbitration</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788128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ext Box 1"/>
          <p:cNvSpPr txBox="1">
            <a:spLocks noChangeArrowheads="1"/>
          </p:cNvSpPr>
          <p:nvPr/>
        </p:nvSpPr>
        <p:spPr bwMode="auto">
          <a:xfrm>
            <a:off x="457200" y="609600"/>
            <a:ext cx="8221663"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marL="342900" indent="-342900" algn="just" eaLnBrk="1" hangingPunct="1">
              <a:spcBef>
                <a:spcPts val="800"/>
              </a:spcBef>
              <a:buClr>
                <a:schemeClr val="accent1"/>
              </a:buClr>
              <a:buFont typeface="Wingdings" pitchFamily="2" charset="2"/>
              <a:buChar char="Ø"/>
            </a:pPr>
            <a:r>
              <a:rPr lang="en-US" sz="2400">
                <a:solidFill>
                  <a:srgbClr val="000000"/>
                </a:solidFill>
                <a:latin typeface="Times New Roman" pitchFamily="16" charset="0"/>
                <a:ea typeface="Droid Sans" charset="0"/>
                <a:cs typeface="Times New Roman" pitchFamily="16" charset="0"/>
              </a:rPr>
              <a:t>Assuming the recessive level corresponds to 1 and the dominant level to 0, the arbitration is performed as follows:</a:t>
            </a:r>
          </a:p>
          <a:p>
            <a:pPr marL="342900" indent="-342900" algn="just" eaLnBrk="1" hangingPunct="1">
              <a:spcBef>
                <a:spcPts val="800"/>
              </a:spcBef>
              <a:buClr>
                <a:schemeClr val="accent1"/>
              </a:buClr>
              <a:buFont typeface="Wingdings" pitchFamily="2" charset="2"/>
              <a:buChar char="Ø"/>
            </a:pPr>
            <a:r>
              <a:rPr lang="en-US" sz="2400" smtClean="0">
                <a:solidFill>
                  <a:srgbClr val="000000"/>
                </a:solidFill>
                <a:latin typeface="Times New Roman" pitchFamily="16" charset="0"/>
                <a:ea typeface="Droid Sans" charset="0"/>
                <a:cs typeface="Times New Roman" pitchFamily="16" charset="0"/>
              </a:rPr>
              <a:t>All </a:t>
            </a:r>
            <a:r>
              <a:rPr lang="en-US" sz="2400">
                <a:solidFill>
                  <a:srgbClr val="000000"/>
                </a:solidFill>
                <a:latin typeface="Times New Roman" pitchFamily="16" charset="0"/>
                <a:ea typeface="Droid Sans" charset="0"/>
                <a:cs typeface="Times New Roman" pitchFamily="16" charset="0"/>
              </a:rPr>
              <a:t>the nodes start transmitting simultaneously, first sending SOF bits.</a:t>
            </a:r>
          </a:p>
          <a:p>
            <a:pPr marL="342900" indent="-342900" algn="just" eaLnBrk="1" hangingPunct="1">
              <a:spcBef>
                <a:spcPts val="800"/>
              </a:spcBef>
              <a:buClr>
                <a:schemeClr val="accent1"/>
              </a:buClr>
              <a:buFont typeface="Wingdings" pitchFamily="2" charset="2"/>
              <a:buChar char="Ø"/>
            </a:pPr>
            <a:r>
              <a:rPr lang="en-US" sz="2400" smtClean="0">
                <a:solidFill>
                  <a:srgbClr val="000000"/>
                </a:solidFill>
                <a:latin typeface="Times New Roman" pitchFamily="16" charset="0"/>
                <a:ea typeface="Droid Sans" charset="0"/>
                <a:cs typeface="Times New Roman" pitchFamily="16" charset="0"/>
              </a:rPr>
              <a:t>Then </a:t>
            </a:r>
            <a:r>
              <a:rPr lang="en-US" sz="2400">
                <a:solidFill>
                  <a:srgbClr val="000000"/>
                </a:solidFill>
                <a:latin typeface="Times New Roman" pitchFamily="16" charset="0"/>
                <a:ea typeface="Droid Sans" charset="0"/>
                <a:cs typeface="Times New Roman" pitchFamily="16" charset="0"/>
              </a:rPr>
              <a:t>they send their identifier bits. The 8th bit of Node 2 is in the recessive state, while the corresponding bits of Nodes 1 and 3 are in the dominant state.</a:t>
            </a:r>
          </a:p>
          <a:p>
            <a:pPr marL="342900" indent="-342900" algn="just" eaLnBrk="1" hangingPunct="1">
              <a:spcBef>
                <a:spcPts val="800"/>
              </a:spcBef>
              <a:buClr>
                <a:schemeClr val="accent1"/>
              </a:buClr>
              <a:buFont typeface="Wingdings" pitchFamily="2" charset="2"/>
              <a:buChar char="Ø"/>
            </a:pPr>
            <a:r>
              <a:rPr lang="en-US" sz="2400">
                <a:solidFill>
                  <a:srgbClr val="000000"/>
                </a:solidFill>
                <a:latin typeface="Times New Roman" pitchFamily="16" charset="0"/>
                <a:ea typeface="Droid Sans" charset="0"/>
                <a:cs typeface="Times New Roman" pitchFamily="16" charset="0"/>
              </a:rPr>
              <a:t>Therefore Node 2 stops transmitting and returns to receive mode. The receiving phase is indicated by a gray field.</a:t>
            </a:r>
          </a:p>
          <a:p>
            <a:pPr marL="342900" indent="-342900" algn="just" eaLnBrk="1" hangingPunct="1">
              <a:spcBef>
                <a:spcPts val="800"/>
              </a:spcBef>
              <a:buClr>
                <a:schemeClr val="accent1"/>
              </a:buClr>
              <a:buFont typeface="Wingdings" pitchFamily="2" charset="2"/>
              <a:buChar char="Ø"/>
            </a:pPr>
            <a:r>
              <a:rPr lang="en-US" sz="2400" smtClean="0">
                <a:solidFill>
                  <a:srgbClr val="000000"/>
                </a:solidFill>
                <a:latin typeface="Times New Roman" pitchFamily="16" charset="0"/>
                <a:ea typeface="Droid Sans" charset="0"/>
                <a:cs typeface="Times New Roman" pitchFamily="16" charset="0"/>
              </a:rPr>
              <a:t>The </a:t>
            </a:r>
            <a:r>
              <a:rPr lang="en-US" sz="2400">
                <a:solidFill>
                  <a:srgbClr val="000000"/>
                </a:solidFill>
                <a:latin typeface="Times New Roman" pitchFamily="16" charset="0"/>
                <a:ea typeface="Droid Sans" charset="0"/>
                <a:cs typeface="Times New Roman" pitchFamily="16" charset="0"/>
              </a:rPr>
              <a:t>10th bit of Node 1 is in the recessive state, while the same bit of Node 3 is in dominant state. </a:t>
            </a:r>
            <a:endParaRPr lang="en-US" sz="2400" smtClean="0">
              <a:solidFill>
                <a:srgbClr val="000000"/>
              </a:solidFill>
              <a:latin typeface="Times New Roman" pitchFamily="16" charset="0"/>
              <a:ea typeface="Droid Sans" charset="0"/>
              <a:cs typeface="Times New Roman" pitchFamily="16" charset="0"/>
            </a:endParaRPr>
          </a:p>
          <a:p>
            <a:pPr marL="342900" indent="-342900" algn="just" eaLnBrk="1" hangingPunct="1">
              <a:spcBef>
                <a:spcPts val="800"/>
              </a:spcBef>
              <a:buClr>
                <a:schemeClr val="accent1"/>
              </a:buClr>
              <a:buFont typeface="Wingdings" pitchFamily="2" charset="2"/>
              <a:buChar char="Ø"/>
            </a:pPr>
            <a:r>
              <a:rPr lang="en-US" sz="2400" smtClean="0">
                <a:solidFill>
                  <a:srgbClr val="000000"/>
                </a:solidFill>
                <a:latin typeface="Times New Roman" pitchFamily="16" charset="0"/>
                <a:ea typeface="Droid Sans" charset="0"/>
                <a:cs typeface="Times New Roman" pitchFamily="16" charset="0"/>
              </a:rPr>
              <a:t>Thus </a:t>
            </a:r>
            <a:r>
              <a:rPr lang="en-US" sz="2400">
                <a:solidFill>
                  <a:srgbClr val="000000"/>
                </a:solidFill>
                <a:latin typeface="Times New Roman" pitchFamily="16" charset="0"/>
                <a:ea typeface="Droid Sans" charset="0"/>
                <a:cs typeface="Times New Roman" pitchFamily="16" charset="0"/>
              </a:rPr>
              <a:t>Node 1 stops transmitting and returns to receive mode.</a:t>
            </a:r>
          </a:p>
          <a:p>
            <a:pPr marL="342900" indent="-342900" algn="just" eaLnBrk="1" hangingPunct="1">
              <a:spcBef>
                <a:spcPts val="800"/>
              </a:spcBef>
              <a:buClr>
                <a:schemeClr val="accent1"/>
              </a:buClr>
              <a:buFont typeface="Wingdings" pitchFamily="2" charset="2"/>
              <a:buChar char="Ø"/>
            </a:pPr>
            <a:r>
              <a:rPr lang="en-US" sz="2400" smtClean="0">
                <a:solidFill>
                  <a:srgbClr val="000000"/>
                </a:solidFill>
                <a:latin typeface="Times New Roman" pitchFamily="16" charset="0"/>
                <a:ea typeface="Droid Sans" charset="0"/>
                <a:cs typeface="Times New Roman" pitchFamily="16" charset="0"/>
              </a:rPr>
              <a:t>The </a:t>
            </a:r>
            <a:r>
              <a:rPr lang="en-US" sz="2400">
                <a:solidFill>
                  <a:srgbClr val="000000"/>
                </a:solidFill>
                <a:latin typeface="Times New Roman" pitchFamily="16" charset="0"/>
                <a:ea typeface="Droid Sans" charset="0"/>
                <a:cs typeface="Times New Roman" pitchFamily="16" charset="0"/>
              </a:rPr>
              <a:t>bus is now left to Node 3, which can send its control and data fields freely.</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101</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0"/>
            <a:ext cx="838200" cy="685800"/>
          </a:xfrm>
          <a:prstGeom prst="rect">
            <a:avLst/>
          </a:prstGeom>
          <a:noFill/>
        </p:spPr>
      </p:pic>
    </p:spTree>
    <p:extLst>
      <p:ext uri="{BB962C8B-B14F-4D97-AF65-F5344CB8AC3E}">
        <p14:creationId xmlns:p14="http://schemas.microsoft.com/office/powerpoint/2010/main" xmlns="" val="41301416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457200" y="381000"/>
            <a:ext cx="8221663" cy="6324600"/>
          </a:xfrm>
          <a:prstGeom prst="rect">
            <a:avLst/>
          </a:prstGeom>
          <a:noFill/>
          <a:ln w="9525" cap="flat">
            <a:noFill/>
            <a:round/>
            <a:headEnd/>
            <a:tailEnd/>
          </a:ln>
          <a:effectLst/>
        </p:spPr>
        <p:txBody>
          <a:bodyPr lIns="90000" tIns="46800" rIns="90000" bIns="46800"/>
          <a:lstStyle/>
          <a:p>
            <a:pPr>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b="1" dirty="0">
                <a:solidFill>
                  <a:srgbClr val="0000FF"/>
                </a:solidFill>
                <a:latin typeface="Times New Roman" pitchFamily="16" charset="0"/>
                <a:cs typeface="Times New Roman" pitchFamily="16" charset="0"/>
              </a:rPr>
              <a:t>Control Field:</a:t>
            </a:r>
          </a:p>
          <a:p>
            <a:pPr marL="342900" lvl="1" indent="-342900" algn="just">
              <a:spcBef>
                <a:spcPts val="700"/>
              </a:spcBef>
              <a:buClr>
                <a:schemeClr val="accent1"/>
              </a:buClr>
              <a:buFont typeface="Wingdings" pitchFamily="2" charset="2"/>
              <a:buChar char="Ø"/>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300" dirty="0" smtClean="0">
                <a:solidFill>
                  <a:srgbClr val="000000"/>
                </a:solidFill>
                <a:latin typeface="Times New Roman" pitchFamily="16" charset="0"/>
                <a:cs typeface="Times New Roman" pitchFamily="16" charset="0"/>
              </a:rPr>
              <a:t>The </a:t>
            </a:r>
            <a:r>
              <a:rPr lang="en-US" sz="2300" dirty="0">
                <a:solidFill>
                  <a:srgbClr val="000000"/>
                </a:solidFill>
                <a:latin typeface="Times New Roman" pitchFamily="16" charset="0"/>
                <a:cs typeface="Times New Roman" pitchFamily="16" charset="0"/>
              </a:rPr>
              <a:t>control field is 6 bits wide, consisting of 2 reserved bits and 4 data length code (DLC) bits, and indicates the number of data bytes in the message being transmitted.</a:t>
            </a:r>
          </a:p>
          <a:p>
            <a:pPr marL="342900" lvl="1" indent="-342900" algn="just">
              <a:spcBef>
                <a:spcPts val="700"/>
              </a:spcBef>
              <a:buClr>
                <a:schemeClr val="accent1"/>
              </a:buClr>
              <a:buFont typeface="Wingdings" pitchFamily="2" charset="2"/>
              <a:buChar char="Ø"/>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300" dirty="0">
                <a:solidFill>
                  <a:srgbClr val="000000"/>
                </a:solidFill>
                <a:latin typeface="Times New Roman" pitchFamily="16" charset="0"/>
                <a:cs typeface="Times New Roman" pitchFamily="16" charset="0"/>
              </a:rPr>
              <a:t>This field is coded as shown in table below, where up to 8 transmit bytes can be coded with 6 bits</a:t>
            </a:r>
            <a:r>
              <a:rPr lang="en-US" sz="2400" dirty="0">
                <a:solidFill>
                  <a:srgbClr val="000000"/>
                </a:solidFill>
                <a:latin typeface="Times New Roman" pitchFamily="16" charset="0"/>
                <a:cs typeface="Times New Roman" pitchFamily="16" charset="0"/>
              </a:rPr>
              <a:t>.</a:t>
            </a:r>
          </a:p>
          <a:p>
            <a:pPr marL="741363" lvl="1" indent="-282575">
              <a:spcBef>
                <a:spcPts val="7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dirty="0">
              <a:solidFill>
                <a:srgbClr val="000000"/>
              </a:solidFill>
              <a:latin typeface="Times New Roman" pitchFamily="16" charset="0"/>
              <a:cs typeface="Times New Roman" pitchFamily="16" charset="0"/>
            </a:endParaRPr>
          </a:p>
        </p:txBody>
      </p:sp>
      <p:pic>
        <p:nvPicPr>
          <p:cNvPr id="11161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2840182"/>
            <a:ext cx="6096000" cy="3255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102</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6462095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457200" y="381000"/>
            <a:ext cx="8221663" cy="6248400"/>
          </a:xfrm>
          <a:prstGeom prst="rect">
            <a:avLst/>
          </a:prstGeom>
          <a:noFill/>
          <a:ln w="9525" cap="flat">
            <a:noFill/>
            <a:round/>
            <a:headEnd/>
            <a:tailEnd/>
          </a:ln>
          <a:effectLst/>
        </p:spPr>
        <p:txBody>
          <a:bodyPr lIns="90000" tIns="46800" rIns="90000" bIns="46800"/>
          <a:lstStyle/>
          <a:p>
            <a:pPr algn="just">
              <a:spcBef>
                <a:spcPts val="800"/>
              </a:spcBef>
              <a:buClr>
                <a:schemeClr val="accent1"/>
              </a:buCl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200" b="1">
                <a:solidFill>
                  <a:srgbClr val="0000FF"/>
                </a:solidFill>
                <a:latin typeface="Times New Roman" pitchFamily="18" charset="0"/>
                <a:cs typeface="Times New Roman" pitchFamily="18" charset="0"/>
              </a:rPr>
              <a:t>Data Field: </a:t>
            </a:r>
            <a:endParaRPr lang="en-US" sz="2200" b="1" smtClean="0">
              <a:solidFill>
                <a:srgbClr val="0000FF"/>
              </a:solidFill>
              <a:latin typeface="Times New Roman" pitchFamily="18" charset="0"/>
              <a:cs typeface="Times New Roman" pitchFamily="18" charset="0"/>
            </a:endParaRPr>
          </a:p>
          <a:p>
            <a:pPr marL="342900" indent="-342900" algn="just">
              <a:spcBef>
                <a:spcPts val="800"/>
              </a:spcBef>
              <a:buClr>
                <a:schemeClr val="accent1"/>
              </a:buClr>
              <a:buFont typeface="Wingdings" pitchFamily="2" charset="2"/>
              <a:buChar char="Ø"/>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200" smtClean="0">
                <a:solidFill>
                  <a:srgbClr val="000000"/>
                </a:solidFill>
                <a:latin typeface="Times New Roman" pitchFamily="18" charset="0"/>
                <a:cs typeface="Times New Roman" pitchFamily="18" charset="0"/>
              </a:rPr>
              <a:t>The </a:t>
            </a:r>
            <a:r>
              <a:rPr lang="en-US" sz="2200">
                <a:solidFill>
                  <a:srgbClr val="000000"/>
                </a:solidFill>
                <a:latin typeface="Times New Roman" pitchFamily="18" charset="0"/>
                <a:cs typeface="Times New Roman" pitchFamily="18" charset="0"/>
              </a:rPr>
              <a:t>data field carries the actual content of the message. The data size can vary from 0 to 8 bytes. The data is  first transmitted with the MSB.</a:t>
            </a:r>
          </a:p>
          <a:p>
            <a:pPr algn="just">
              <a:spcBef>
                <a:spcPts val="800"/>
              </a:spcBef>
              <a:buClr>
                <a:schemeClr val="accent1"/>
              </a:buCl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200" b="1">
                <a:solidFill>
                  <a:srgbClr val="0000FF"/>
                </a:solidFill>
                <a:latin typeface="Times New Roman" pitchFamily="18" charset="0"/>
                <a:cs typeface="Times New Roman" pitchFamily="18" charset="0"/>
              </a:rPr>
              <a:t>CRC Field:</a:t>
            </a:r>
          </a:p>
          <a:p>
            <a:pPr marL="342900" lvl="1" indent="-342900" algn="just">
              <a:spcBef>
                <a:spcPts val="700"/>
              </a:spcBef>
              <a:buClr>
                <a:schemeClr val="accent1"/>
              </a:buClr>
              <a:buFont typeface="Wingdings" pitchFamily="2" charset="2"/>
              <a:buChar char="Ø"/>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200" smtClean="0">
                <a:solidFill>
                  <a:srgbClr val="000000"/>
                </a:solidFill>
                <a:latin typeface="Times New Roman" pitchFamily="18" charset="0"/>
                <a:cs typeface="Times New Roman" pitchFamily="18" charset="0"/>
              </a:rPr>
              <a:t>The </a:t>
            </a:r>
            <a:r>
              <a:rPr lang="en-US" sz="2200">
                <a:solidFill>
                  <a:srgbClr val="000000"/>
                </a:solidFill>
                <a:latin typeface="Times New Roman" pitchFamily="18" charset="0"/>
                <a:cs typeface="Times New Roman" pitchFamily="18" charset="0"/>
              </a:rPr>
              <a:t>CRC field, consisting of a 15-bit CRC sequence and a 1-bit CRC delimiter, is used to  check the frame for transmission error.</a:t>
            </a:r>
          </a:p>
          <a:p>
            <a:pPr marL="342900" lvl="1" indent="-342900" algn="just">
              <a:spcBef>
                <a:spcPts val="700"/>
              </a:spcBef>
              <a:buClr>
                <a:schemeClr val="accent1"/>
              </a:buClr>
              <a:buFont typeface="Wingdings" pitchFamily="2" charset="2"/>
              <a:buChar char="Ø"/>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200">
                <a:solidFill>
                  <a:srgbClr val="000000"/>
                </a:solidFill>
                <a:latin typeface="Times New Roman" pitchFamily="18" charset="0"/>
                <a:cs typeface="Times New Roman" pitchFamily="18" charset="0"/>
              </a:rPr>
              <a:t>The CRC calculation includes the start of frame, arbitration field, control field, and data field.</a:t>
            </a:r>
          </a:p>
          <a:p>
            <a:pPr marL="342900" lvl="1" indent="-342900" algn="just">
              <a:spcBef>
                <a:spcPts val="700"/>
              </a:spcBef>
              <a:buClr>
                <a:schemeClr val="accent1"/>
              </a:buClr>
              <a:buFont typeface="Wingdings" pitchFamily="2" charset="2"/>
              <a:buChar char="Ø"/>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200">
                <a:solidFill>
                  <a:srgbClr val="000000"/>
                </a:solidFill>
                <a:latin typeface="Times New Roman" pitchFamily="18" charset="0"/>
                <a:cs typeface="Times New Roman" pitchFamily="18" charset="0"/>
              </a:rPr>
              <a:t>The calculated CRC and the received CRC sequence are compared, and if they do not match, an error is assumed.</a:t>
            </a:r>
          </a:p>
          <a:p>
            <a:pPr algn="just">
              <a:spcBef>
                <a:spcPts val="800"/>
              </a:spcBef>
              <a:buClr>
                <a:schemeClr val="accent1"/>
              </a:buCl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200" b="1">
                <a:solidFill>
                  <a:srgbClr val="0000FF"/>
                </a:solidFill>
                <a:latin typeface="Times New Roman" pitchFamily="18" charset="0"/>
                <a:cs typeface="Times New Roman" pitchFamily="18" charset="0"/>
              </a:rPr>
              <a:t>ACK Field:</a:t>
            </a:r>
            <a:r>
              <a:rPr lang="en-US" sz="2200">
                <a:solidFill>
                  <a:srgbClr val="0000FF"/>
                </a:solidFill>
                <a:latin typeface="Times New Roman" pitchFamily="18" charset="0"/>
                <a:cs typeface="Times New Roman" pitchFamily="18" charset="0"/>
              </a:rPr>
              <a:t> </a:t>
            </a:r>
            <a:endParaRPr lang="en-US" sz="2200" smtClean="0">
              <a:solidFill>
                <a:srgbClr val="0000FF"/>
              </a:solidFill>
              <a:latin typeface="Times New Roman" pitchFamily="18" charset="0"/>
              <a:cs typeface="Times New Roman" pitchFamily="18" charset="0"/>
            </a:endParaRPr>
          </a:p>
          <a:p>
            <a:pPr marL="342900" indent="-342900" algn="just">
              <a:spcBef>
                <a:spcPts val="800"/>
              </a:spcBef>
              <a:buClr>
                <a:schemeClr val="accent1"/>
              </a:buClr>
              <a:buFont typeface="Wingdings" pitchFamily="2" charset="2"/>
              <a:buChar char="Ø"/>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200" smtClean="0">
                <a:solidFill>
                  <a:srgbClr val="000000"/>
                </a:solidFill>
                <a:latin typeface="Times New Roman" pitchFamily="18" charset="0"/>
                <a:cs typeface="Times New Roman" pitchFamily="18" charset="0"/>
              </a:rPr>
              <a:t>The </a:t>
            </a:r>
            <a:r>
              <a:rPr lang="en-US" sz="2200">
                <a:solidFill>
                  <a:srgbClr val="000000"/>
                </a:solidFill>
                <a:latin typeface="Times New Roman" pitchFamily="18" charset="0"/>
                <a:cs typeface="Times New Roman" pitchFamily="18" charset="0"/>
              </a:rPr>
              <a:t>ACK field indicates that the frame has been received normally. This field consists of 2 bits, one for ACK slot and one for ACK delimiter.</a:t>
            </a:r>
          </a:p>
          <a:p>
            <a:pPr marL="1587" algn="just">
              <a:spcBef>
                <a:spcPts val="800"/>
              </a:spcBef>
              <a:buClr>
                <a:schemeClr val="accent1"/>
              </a:buClr>
              <a:tabLst>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200" b="1">
              <a:solidFill>
                <a:srgbClr val="000000"/>
              </a:solidFill>
              <a:latin typeface="Times New Roman"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103</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1927671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457200" y="762000"/>
            <a:ext cx="8221663" cy="5943600"/>
          </a:xfrm>
          <a:prstGeom prst="rect">
            <a:avLst/>
          </a:prstGeom>
          <a:noFill/>
          <a:ln w="9525" cap="flat">
            <a:noFill/>
            <a:round/>
            <a:headEnd/>
            <a:tailEnd/>
          </a:ln>
          <a:effectLst/>
        </p:spPr>
        <p:txBody>
          <a:bodyPr lIns="90000" tIns="46800" rIns="90000" bIns="46800"/>
          <a:lstStyle/>
          <a:p>
            <a:pPr marL="341313" indent="-341313" algn="just">
              <a:spcBef>
                <a:spcPts val="800"/>
              </a:spcBef>
              <a:buClr>
                <a:schemeClr val="accent1"/>
              </a:buClr>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a:solidFill>
                  <a:srgbClr val="000000"/>
                </a:solidFill>
                <a:latin typeface="Times New Roman" pitchFamily="16" charset="0"/>
                <a:cs typeface="Times New Roman" pitchFamily="16" charset="0"/>
              </a:rPr>
              <a:t>The delimiters are used to give all nodes some time to work on and react to the previous bits. </a:t>
            </a:r>
            <a:endParaRPr lang="en-US" sz="2400" dirty="0" smtClean="0">
              <a:solidFill>
                <a:srgbClr val="000000"/>
              </a:solidFill>
              <a:latin typeface="Times New Roman" pitchFamily="16" charset="0"/>
              <a:cs typeface="Times New Roman" pitchFamily="16" charset="0"/>
            </a:endParaRPr>
          </a:p>
          <a:p>
            <a:pPr marL="341313" indent="-341313" algn="just">
              <a:spcBef>
                <a:spcPts val="800"/>
              </a:spcBef>
              <a:buClr>
                <a:schemeClr val="accent1"/>
              </a:buClr>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smtClean="0">
                <a:solidFill>
                  <a:srgbClr val="000000"/>
                </a:solidFill>
                <a:latin typeface="Times New Roman" pitchFamily="16" charset="0"/>
                <a:cs typeface="Times New Roman" pitchFamily="16" charset="0"/>
              </a:rPr>
              <a:t>Receiving </a:t>
            </a:r>
            <a:r>
              <a:rPr lang="en-US" sz="2400" dirty="0">
                <a:solidFill>
                  <a:srgbClr val="000000"/>
                </a:solidFill>
                <a:latin typeface="Times New Roman" pitchFamily="16" charset="0"/>
                <a:cs typeface="Times New Roman" pitchFamily="16" charset="0"/>
              </a:rPr>
              <a:t>nodes get one bit time (CRC delimiter) to compare the CRC calculated internally on the received data with the CRC received in the frame.</a:t>
            </a:r>
          </a:p>
          <a:p>
            <a:pPr marL="341313" indent="-341313" algn="just">
              <a:spcBef>
                <a:spcPts val="800"/>
              </a:spcBef>
              <a:buClr>
                <a:schemeClr val="accent1"/>
              </a:buClr>
              <a:buFont typeface="Wingdings"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a:solidFill>
                  <a:srgbClr val="000000"/>
                </a:solidFill>
                <a:latin typeface="Times New Roman" pitchFamily="16" charset="0"/>
                <a:cs typeface="Times New Roman" pitchFamily="16" charset="0"/>
              </a:rPr>
              <a:t>They then have one bit time (ACK delimiter) to complete CRC calculation and one bit time (ACK slot) to acknowledge that they received data frame.</a:t>
            </a:r>
          </a:p>
          <a:p>
            <a:pPr marL="341313" indent="-341313">
              <a:spcBef>
                <a:spcPts val="800"/>
              </a:spcBef>
              <a:buFont typeface="Wingdings"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dirty="0">
              <a:solidFill>
                <a:srgbClr val="000000"/>
              </a:solidFill>
              <a:latin typeface="Times New Roman" pitchFamily="16" charset="0"/>
              <a:cs typeface="Times New Roman" pitchFamily="16" charset="0"/>
            </a:endParaRPr>
          </a:p>
          <a:p>
            <a:pPr marL="342900" indent="-341313">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b="1" dirty="0">
              <a:solidFill>
                <a:srgbClr val="000000"/>
              </a:solidFill>
              <a:latin typeface="Times New Roman" pitchFamily="16" charset="0"/>
              <a:cs typeface="Times New Roman" pitchFamily="16" charset="0"/>
            </a:endParaRPr>
          </a:p>
          <a:p>
            <a:pPr marL="341313" indent="-341313">
              <a:spcBef>
                <a:spcPts val="800"/>
              </a:spcBef>
              <a:buFont typeface="Wingdings"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b="1" dirty="0">
              <a:solidFill>
                <a:srgbClr val="000000"/>
              </a:solidFill>
              <a:latin typeface="Times New Roman" pitchFamily="16"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104</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1971363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457200" y="533400"/>
            <a:ext cx="8221663" cy="6172200"/>
          </a:xfrm>
          <a:prstGeom prst="rect">
            <a:avLst/>
          </a:prstGeom>
          <a:noFill/>
          <a:ln w="9525" cap="flat">
            <a:noFill/>
            <a:round/>
            <a:headEnd/>
            <a:tailEnd/>
          </a:ln>
          <a:effectLst/>
        </p:spPr>
        <p:txBody>
          <a:bodyPr lIns="90000" tIns="46800" rIns="90000" bIns="46800"/>
          <a:lstStyle/>
          <a:p>
            <a:pPr marL="342900" indent="-341313" algn="ctr">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700" b="1">
                <a:solidFill>
                  <a:srgbClr val="0000FF"/>
                </a:solidFill>
                <a:latin typeface="Times New Roman" pitchFamily="16" charset="0"/>
                <a:cs typeface="Times New Roman" pitchFamily="16" charset="0"/>
              </a:rPr>
              <a:t>Remote Frame</a:t>
            </a:r>
          </a:p>
          <a:p>
            <a:pPr marL="458788" indent="-457200" algn="just">
              <a:spcBef>
                <a:spcPts val="800"/>
              </a:spcBef>
              <a:buClr>
                <a:schemeClr val="accent1"/>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700">
                <a:solidFill>
                  <a:srgbClr val="000000"/>
                </a:solidFill>
                <a:latin typeface="Times New Roman" pitchFamily="16" charset="0"/>
                <a:cs typeface="Times New Roman" pitchFamily="16" charset="0"/>
              </a:rPr>
              <a:t>The remote frame is used by the receiving unit to request transmission of a message from the transmitting unit.</a:t>
            </a:r>
          </a:p>
          <a:p>
            <a:pPr marL="458788" indent="-457200" algn="just">
              <a:spcBef>
                <a:spcPts val="800"/>
              </a:spcBef>
              <a:buClr>
                <a:schemeClr val="accent1"/>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700">
                <a:solidFill>
                  <a:srgbClr val="000000"/>
                </a:solidFill>
                <a:latin typeface="Times New Roman" pitchFamily="16" charset="0"/>
                <a:cs typeface="Times New Roman" pitchFamily="16" charset="0"/>
              </a:rPr>
              <a:t>It consists of six fields as shown in the figure below.</a:t>
            </a:r>
          </a:p>
          <a:p>
            <a:pPr marL="458788" indent="-457200" algn="just">
              <a:spcBef>
                <a:spcPts val="800"/>
              </a:spcBef>
              <a:buClr>
                <a:schemeClr val="accent1"/>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700">
              <a:solidFill>
                <a:srgbClr val="000000"/>
              </a:solidFill>
              <a:latin typeface="Times New Roman" pitchFamily="16" charset="0"/>
              <a:cs typeface="Times New Roman" pitchFamily="16" charset="0"/>
            </a:endParaRPr>
          </a:p>
          <a:p>
            <a:pPr marL="458788" indent="-457200" algn="just">
              <a:spcBef>
                <a:spcPts val="800"/>
              </a:spcBef>
              <a:buClr>
                <a:schemeClr val="accent1"/>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700">
              <a:solidFill>
                <a:srgbClr val="000000"/>
              </a:solidFill>
              <a:latin typeface="Times New Roman" pitchFamily="16" charset="0"/>
              <a:cs typeface="Times New Roman" pitchFamily="16" charset="0"/>
            </a:endParaRPr>
          </a:p>
          <a:p>
            <a:pPr marL="458788" indent="-457200" algn="just">
              <a:spcBef>
                <a:spcPts val="800"/>
              </a:spcBef>
              <a:buClr>
                <a:schemeClr val="accent1"/>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700">
              <a:solidFill>
                <a:srgbClr val="000000"/>
              </a:solidFill>
              <a:latin typeface="Times New Roman" pitchFamily="16" charset="0"/>
              <a:cs typeface="Times New Roman" pitchFamily="16" charset="0"/>
            </a:endParaRPr>
          </a:p>
          <a:p>
            <a:pPr marL="458788" indent="-457200" algn="just">
              <a:spcBef>
                <a:spcPts val="800"/>
              </a:spcBef>
              <a:buClr>
                <a:schemeClr val="accent1"/>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700" smtClean="0">
                <a:solidFill>
                  <a:srgbClr val="000000"/>
                </a:solidFill>
                <a:latin typeface="Times New Roman" pitchFamily="16" charset="0"/>
                <a:cs typeface="Times New Roman" pitchFamily="16" charset="0"/>
              </a:rPr>
              <a:t>Start </a:t>
            </a:r>
            <a:r>
              <a:rPr lang="en-US" sz="2700">
                <a:solidFill>
                  <a:srgbClr val="000000"/>
                </a:solidFill>
                <a:latin typeface="Times New Roman" pitchFamily="16" charset="0"/>
                <a:cs typeface="Times New Roman" pitchFamily="16" charset="0"/>
              </a:rPr>
              <a:t>of frame, arbitration field, control field, CRC field, ACK field, and end of frame field. A remote frame is the same as a data frame except that it lacks a data field.</a:t>
            </a:r>
          </a:p>
        </p:txBody>
      </p:sp>
      <p:pic>
        <p:nvPicPr>
          <p:cNvPr id="11469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2990850"/>
            <a:ext cx="69342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105</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40789320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457200" y="381000"/>
            <a:ext cx="8221663" cy="6248400"/>
          </a:xfrm>
          <a:prstGeom prst="rect">
            <a:avLst/>
          </a:prstGeom>
          <a:noFill/>
          <a:ln w="9525" cap="flat">
            <a:noFill/>
            <a:round/>
            <a:headEnd/>
            <a:tailEnd/>
          </a:ln>
          <a:effectLst/>
        </p:spPr>
        <p:txBody>
          <a:bodyPr lIns="90000" tIns="46800" rIns="90000" bIns="46800"/>
          <a:lstStyle/>
          <a:p>
            <a:pPr marL="342900" indent="-341313" algn="ctr">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0000FF"/>
                </a:solidFill>
                <a:latin typeface="Times New Roman" pitchFamily="16" charset="0"/>
                <a:cs typeface="Times New Roman" pitchFamily="16" charset="0"/>
              </a:rPr>
              <a:t>Error Frame</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00000"/>
                </a:solidFill>
                <a:latin typeface="Times New Roman" pitchFamily="16" charset="0"/>
                <a:cs typeface="Times New Roman" pitchFamily="16" charset="0"/>
              </a:rPr>
              <a:t>Error frames are generated and transmitted by the CAN hardware and are used to indicate when an error has occurred during transmission. </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00000"/>
                </a:solidFill>
                <a:latin typeface="Times New Roman" pitchFamily="16" charset="0"/>
                <a:cs typeface="Times New Roman" pitchFamily="16" charset="0"/>
              </a:rPr>
              <a:t>An error frame consists of an error flag and an error delimiter.</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solidFill>
                <a:srgbClr val="000000"/>
              </a:solidFill>
              <a:latin typeface="Times New Roman" pitchFamily="16" charset="0"/>
              <a:cs typeface="Times New Roman" pitchFamily="16" charset="0"/>
            </a:endParaRP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solidFill>
                <a:srgbClr val="000000"/>
              </a:solidFill>
              <a:latin typeface="Times New Roman" pitchFamily="16" charset="0"/>
              <a:cs typeface="Times New Roman" pitchFamily="16" charset="0"/>
            </a:endParaRP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solidFill>
                <a:srgbClr val="000000"/>
              </a:solidFill>
              <a:latin typeface="Times New Roman" pitchFamily="16" charset="0"/>
              <a:cs typeface="Times New Roman" pitchFamily="16" charset="0"/>
            </a:endParaRP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solidFill>
                <a:srgbClr val="000000"/>
              </a:solidFill>
              <a:latin typeface="Times New Roman" pitchFamily="16" charset="0"/>
              <a:cs typeface="Times New Roman" pitchFamily="16" charset="0"/>
            </a:endParaRP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solidFill>
                <a:srgbClr val="000000"/>
              </a:solidFill>
              <a:latin typeface="Times New Roman" pitchFamily="16" charset="0"/>
              <a:cs typeface="Times New Roman" pitchFamily="16" charset="0"/>
            </a:endParaRP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solidFill>
                  <a:srgbClr val="000000"/>
                </a:solidFill>
                <a:latin typeface="Times New Roman" pitchFamily="16" charset="0"/>
                <a:cs typeface="Times New Roman" pitchFamily="16" charset="0"/>
              </a:rPr>
              <a:t>There are two types of error flags: active, which consists of 6 dominant bits, and passive, which consists of 6 recessive bits</a:t>
            </a:r>
            <a:r>
              <a:rPr lang="en-US" sz="2400" dirty="0" smtClean="0">
                <a:solidFill>
                  <a:srgbClr val="000000"/>
                </a:solidFill>
                <a:latin typeface="Times New Roman" pitchFamily="16" charset="0"/>
                <a:cs typeface="Times New Roman" pitchFamily="16" charset="0"/>
              </a:rPr>
              <a:t>.</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smtClean="0">
                <a:solidFill>
                  <a:srgbClr val="000000"/>
                </a:solidFill>
                <a:latin typeface="Times New Roman" pitchFamily="16" charset="0"/>
                <a:cs typeface="Times New Roman" pitchFamily="16" charset="0"/>
              </a:rPr>
              <a:t>The </a:t>
            </a:r>
            <a:r>
              <a:rPr lang="en-US" sz="2400" dirty="0">
                <a:solidFill>
                  <a:srgbClr val="000000"/>
                </a:solidFill>
                <a:latin typeface="Times New Roman" pitchFamily="16" charset="0"/>
                <a:cs typeface="Times New Roman" pitchFamily="16" charset="0"/>
              </a:rPr>
              <a:t>error delimiter consists of 8 recessive bits.</a:t>
            </a:r>
          </a:p>
        </p:txBody>
      </p:sp>
      <p:pic>
        <p:nvPicPr>
          <p:cNvPr id="115715" name="Picture 4" descr="http://www.engineersgarage.com/sites/default/files/imagecache/Original/wysiwyg_imageupload/4214/error%20fram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543175"/>
            <a:ext cx="7620000" cy="225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106</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1300023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2" name="Slide Number Placeholder 1"/>
          <p:cNvSpPr>
            <a:spLocks noGrp="1"/>
          </p:cNvSpPr>
          <p:nvPr>
            <p:ph type="sldNum" sz="quarter" idx="4"/>
          </p:nvPr>
        </p:nvSpPr>
        <p:spPr/>
        <p:txBody>
          <a:bodyPr/>
          <a:lstStyle/>
          <a:p>
            <a:pPr algn="ctr"/>
            <a:fld id="{BFE91FA2-A80D-4023-8FF7-C0CD235DB97E}" type="slidenum">
              <a:rPr lang="en-IN" smtClean="0"/>
              <a:pPr algn="ctr"/>
              <a:t>107</a:t>
            </a:fld>
            <a:endParaRPr lang="en-IN"/>
          </a:p>
        </p:txBody>
      </p:sp>
      <p:sp>
        <p:nvSpPr>
          <p:cNvPr id="3" name="Content Placeholder 2"/>
          <p:cNvSpPr>
            <a:spLocks noGrp="1"/>
          </p:cNvSpPr>
          <p:nvPr>
            <p:ph sz="quarter" idx="4294967295"/>
          </p:nvPr>
        </p:nvSpPr>
        <p:spPr>
          <a:xfrm>
            <a:off x="0" y="381000"/>
            <a:ext cx="8220075" cy="6324600"/>
          </a:xfrm>
          <a:prstGeom prst="rect">
            <a:avLst/>
          </a:prstGeom>
        </p:spPr>
        <p:txBody>
          <a:bodyPr>
            <a:normAutofit/>
          </a:bodyPr>
          <a:lstStyle/>
          <a:p>
            <a:pPr indent="-341313" algn="ctr" eaLnBrk="1" fontAlgn="auto" hangingPunct="1">
              <a:buClrTx/>
              <a:buFont typeface="Times New Roman" pitchFamily="16" charset="0"/>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smtClean="0">
                <a:solidFill>
                  <a:srgbClr val="0000FF"/>
                </a:solidFill>
                <a:latin typeface="Times New Roman" pitchFamily="16" charset="0"/>
                <a:cs typeface="Times New Roman" pitchFamily="16" charset="0"/>
              </a:rPr>
              <a:t>Overload Frame</a:t>
            </a:r>
          </a:p>
          <a:p>
            <a:pPr marL="341313" indent="-339725" algn="just" eaLnBrk="1" fontAlgn="auto" hangingPunct="1">
              <a:buSzPct val="10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smtClean="0">
                <a:solidFill>
                  <a:schemeClr val="tx1">
                    <a:lumMod val="75000"/>
                    <a:lumOff val="25000"/>
                  </a:schemeClr>
                </a:solidFill>
                <a:latin typeface="Times New Roman" pitchFamily="16" charset="0"/>
                <a:cs typeface="Times New Roman" pitchFamily="16" charset="0"/>
              </a:rPr>
              <a:t>The overload frame is used by the receiving unit to indicate that it is not yet ready to receive frames. </a:t>
            </a:r>
          </a:p>
          <a:p>
            <a:pPr marL="341313" indent="-339725" algn="just" eaLnBrk="1" fontAlgn="auto" hangingPunct="1">
              <a:buSzPct val="10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smtClean="0">
                <a:solidFill>
                  <a:schemeClr val="tx1">
                    <a:lumMod val="75000"/>
                    <a:lumOff val="25000"/>
                  </a:schemeClr>
                </a:solidFill>
                <a:latin typeface="Times New Roman" pitchFamily="16" charset="0"/>
                <a:cs typeface="Times New Roman" pitchFamily="16" charset="0"/>
              </a:rPr>
              <a:t>This frame consists of an overload flag and an overload delimiter. </a:t>
            </a:r>
          </a:p>
          <a:p>
            <a:pPr marL="341313" indent="-339725" algn="just" eaLnBrk="1" fontAlgn="auto" hangingPunct="1">
              <a:buSzPct val="10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smtClean="0">
                <a:solidFill>
                  <a:schemeClr val="tx1">
                    <a:lumMod val="75000"/>
                    <a:lumOff val="25000"/>
                  </a:schemeClr>
                </a:solidFill>
                <a:latin typeface="Times New Roman" pitchFamily="16" charset="0"/>
                <a:cs typeface="Times New Roman" pitchFamily="16" charset="0"/>
              </a:rPr>
              <a:t>The overload flag consists of 6 dominant bits and has the same structure as the active error flag of the error frame. </a:t>
            </a:r>
          </a:p>
          <a:p>
            <a:pPr marL="341313" indent="-339725" algn="just" eaLnBrk="1" fontAlgn="auto" hangingPunct="1">
              <a:buSzPct val="10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smtClean="0">
                <a:solidFill>
                  <a:schemeClr val="tx1">
                    <a:lumMod val="75000"/>
                    <a:lumOff val="25000"/>
                  </a:schemeClr>
                </a:solidFill>
                <a:latin typeface="Times New Roman" pitchFamily="16" charset="0"/>
                <a:cs typeface="Times New Roman" pitchFamily="16" charset="0"/>
              </a:rPr>
              <a:t>The overload delimiter consists of 8 recessive bits and has the  same structure as the error delimiter of the error frame.</a:t>
            </a:r>
          </a:p>
        </p:txBody>
      </p:sp>
      <p:pic>
        <p:nvPicPr>
          <p:cNvPr id="116741" name="Picture 2" descr="http://www.engineersgarage.com/sites/default/files/imagecache/Original/wysiwyg_imageupload/4214/Overload%20Fram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3429000"/>
            <a:ext cx="7010400" cy="255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5084162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3" name="Text Box 1"/>
          <p:cNvSpPr txBox="1">
            <a:spLocks noChangeArrowheads="1"/>
          </p:cNvSpPr>
          <p:nvPr/>
        </p:nvSpPr>
        <p:spPr bwMode="auto">
          <a:xfrm>
            <a:off x="457200" y="381000"/>
            <a:ext cx="8221663" cy="6400800"/>
          </a:xfrm>
          <a:prstGeom prst="rect">
            <a:avLst/>
          </a:prstGeom>
          <a:noFill/>
          <a:ln w="9525" cap="flat">
            <a:noFill/>
            <a:round/>
            <a:headEnd/>
            <a:tailEnd/>
          </a:ln>
          <a:effectLst/>
        </p:spPr>
        <p:txBody>
          <a:bodyPr lIns="90000" tIns="46800" rIns="90000" bIns="46800"/>
          <a:lstStyle/>
          <a:p>
            <a:pPr marL="342900" indent="-341313" algn="ctr">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800" b="1" dirty="0">
                <a:solidFill>
                  <a:srgbClr val="0000FF"/>
                </a:solidFill>
                <a:latin typeface="Times New Roman" pitchFamily="16" charset="0"/>
                <a:cs typeface="Times New Roman" pitchFamily="16" charset="0"/>
              </a:rPr>
              <a:t>Bit Stuffing</a:t>
            </a:r>
          </a:p>
          <a:p>
            <a:pPr marL="341313" indent="-339725" algn="just">
              <a:spcBef>
                <a:spcPts val="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dirty="0">
                <a:solidFill>
                  <a:srgbClr val="000000"/>
                </a:solidFill>
                <a:latin typeface="Times New Roman" pitchFamily="16" charset="0"/>
                <a:cs typeface="Times New Roman" pitchFamily="16" charset="0"/>
              </a:rPr>
              <a:t>The CAN bus makes use of bit stuffing, a technique to periodically synchronize transmit-receive operations to prevent timing errors between receive nodes.</a:t>
            </a:r>
          </a:p>
          <a:p>
            <a:pPr marL="341313" indent="-339725" algn="just">
              <a:spcBef>
                <a:spcPts val="6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dirty="0">
                <a:solidFill>
                  <a:srgbClr val="000000"/>
                </a:solidFill>
                <a:latin typeface="Times New Roman" pitchFamily="16" charset="0"/>
                <a:cs typeface="Times New Roman" pitchFamily="16" charset="0"/>
              </a:rPr>
              <a:t>After 5 consecutive bits with the same level, one bit of inverted data is added to the sequence.</a:t>
            </a:r>
          </a:p>
          <a:p>
            <a:pPr marL="341313" indent="-339725" algn="just">
              <a:spcBef>
                <a:spcPts val="6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dirty="0">
                <a:solidFill>
                  <a:srgbClr val="000000"/>
                </a:solidFill>
                <a:latin typeface="Times New Roman" pitchFamily="16" charset="0"/>
                <a:cs typeface="Times New Roman" pitchFamily="16" charset="0"/>
              </a:rPr>
              <a:t>If, during sending of a data frame or remote frame, the same level occurs in 5 consecutive bits anywhere from the start of frame to the CRC sequence, an inverted bit is inserted in the next (i.e., the sixth) bit.</a:t>
            </a:r>
          </a:p>
          <a:p>
            <a:pPr marL="341313" indent="-339725" algn="just">
              <a:spcBef>
                <a:spcPts val="6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dirty="0">
                <a:solidFill>
                  <a:srgbClr val="000000"/>
                </a:solidFill>
                <a:latin typeface="Times New Roman" pitchFamily="16" charset="0"/>
                <a:cs typeface="Times New Roman" pitchFamily="16" charset="0"/>
              </a:rPr>
              <a:t>If, during receiving of a data frame or remote frame, the same level occurs in 5 consecutive bits anywhere from the start of frame to CRC sequence, the next (sixth) bit is deleted from the received frame.</a:t>
            </a:r>
          </a:p>
          <a:p>
            <a:pPr marL="341313" indent="-339725" algn="just">
              <a:spcBef>
                <a:spcPts val="6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dirty="0">
                <a:solidFill>
                  <a:srgbClr val="000000"/>
                </a:solidFill>
                <a:latin typeface="Times New Roman" pitchFamily="16" charset="0"/>
                <a:cs typeface="Times New Roman" pitchFamily="16" charset="0"/>
              </a:rPr>
              <a:t>If the deleted sixth bit is at the same level as the fifth bit, an error (stuffing error) is detected.</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108</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1354567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457200" y="457200"/>
            <a:ext cx="8221663" cy="6248400"/>
          </a:xfrm>
          <a:prstGeom prst="rect">
            <a:avLst/>
          </a:prstGeom>
          <a:noFill/>
          <a:ln w="9525" cap="flat">
            <a:noFill/>
            <a:round/>
            <a:headEnd/>
            <a:tailEnd/>
          </a:ln>
          <a:effectLst/>
        </p:spPr>
        <p:txBody>
          <a:bodyPr lIns="90000" tIns="46800" rIns="90000" bIns="46800"/>
          <a:lstStyle/>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b="1">
                <a:solidFill>
                  <a:srgbClr val="0000FF"/>
                </a:solidFill>
                <a:latin typeface="Times New Roman" pitchFamily="16" charset="0"/>
                <a:cs typeface="Times New Roman" pitchFamily="16" charset="0"/>
              </a:rPr>
              <a:t>Types of Errors:</a:t>
            </a:r>
          </a:p>
          <a:p>
            <a:pPr marL="341313" indent="-339725" algn="just">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a:solidFill>
                  <a:srgbClr val="000000"/>
                </a:solidFill>
                <a:latin typeface="Times New Roman" pitchFamily="16" charset="0"/>
                <a:cs typeface="Times New Roman" pitchFamily="16" charset="0"/>
              </a:rPr>
              <a:t>The CAN bus identifies five types of errors:</a:t>
            </a:r>
          </a:p>
          <a:p>
            <a:pPr marL="341313" indent="-339725">
              <a:buClr>
                <a:schemeClr val="accent1"/>
              </a:buClr>
              <a:buFont typeface="Times New Roman" pitchFamily="16"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a:solidFill>
                  <a:srgbClr val="000000"/>
                </a:solidFill>
                <a:latin typeface="Times New Roman" pitchFamily="16" charset="0"/>
                <a:cs typeface="Times New Roman" pitchFamily="16" charset="0"/>
              </a:rPr>
              <a:t> Bit error</a:t>
            </a:r>
          </a:p>
          <a:p>
            <a:pPr marL="341313" indent="-339725">
              <a:buClr>
                <a:schemeClr val="accent1"/>
              </a:buClr>
              <a:buFont typeface="Times New Roman" pitchFamily="16"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a:solidFill>
                  <a:srgbClr val="000000"/>
                </a:solidFill>
                <a:latin typeface="Times New Roman" pitchFamily="16" charset="0"/>
                <a:cs typeface="Times New Roman" pitchFamily="16" charset="0"/>
              </a:rPr>
              <a:t> CRC error</a:t>
            </a:r>
          </a:p>
          <a:p>
            <a:pPr marL="341313" indent="-339725">
              <a:buClr>
                <a:schemeClr val="accent1"/>
              </a:buClr>
              <a:buFont typeface="Times New Roman" pitchFamily="16"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a:solidFill>
                  <a:srgbClr val="000000"/>
                </a:solidFill>
                <a:latin typeface="Times New Roman" pitchFamily="16" charset="0"/>
                <a:cs typeface="Times New Roman" pitchFamily="16" charset="0"/>
              </a:rPr>
              <a:t> Form error</a:t>
            </a:r>
          </a:p>
          <a:p>
            <a:pPr marL="341313" indent="-339725">
              <a:buClr>
                <a:schemeClr val="accent1"/>
              </a:buClr>
              <a:buFont typeface="Times New Roman" pitchFamily="16"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a:solidFill>
                  <a:srgbClr val="000000"/>
                </a:solidFill>
                <a:latin typeface="Times New Roman" pitchFamily="16" charset="0"/>
                <a:cs typeface="Times New Roman" pitchFamily="16" charset="0"/>
              </a:rPr>
              <a:t> ACK error</a:t>
            </a:r>
          </a:p>
          <a:p>
            <a:pPr marL="341313" indent="-339725">
              <a:buClr>
                <a:schemeClr val="accent1"/>
              </a:buClr>
              <a:buFont typeface="Times New Roman" pitchFamily="16" charset="0"/>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a:solidFill>
                  <a:srgbClr val="000000"/>
                </a:solidFill>
                <a:latin typeface="Times New Roman" pitchFamily="16" charset="0"/>
                <a:cs typeface="Times New Roman" pitchFamily="16" charset="0"/>
              </a:rPr>
              <a:t> Stuffing error</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smtClean="0">
                <a:solidFill>
                  <a:srgbClr val="000000"/>
                </a:solidFill>
                <a:latin typeface="Times New Roman" pitchFamily="16" charset="0"/>
                <a:cs typeface="Times New Roman" pitchFamily="16" charset="0"/>
              </a:rPr>
              <a:t>Bit </a:t>
            </a:r>
            <a:r>
              <a:rPr lang="en-US" sz="2300">
                <a:solidFill>
                  <a:srgbClr val="000000"/>
                </a:solidFill>
                <a:latin typeface="Times New Roman" pitchFamily="16" charset="0"/>
                <a:cs typeface="Times New Roman" pitchFamily="16" charset="0"/>
              </a:rPr>
              <a:t>errors are detected when the output level and the data level on the bus do not match. Both transmit and receive units can detect bit errors. </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a:solidFill>
                  <a:srgbClr val="000000"/>
                </a:solidFill>
                <a:latin typeface="Times New Roman" pitchFamily="16" charset="0"/>
                <a:cs typeface="Times New Roman" pitchFamily="16" charset="0"/>
              </a:rPr>
              <a:t>CRC errors are detected only by receiving units. CRC errors are detected if the calculated CRC from the received message and the received CRC do not match. </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300">
                <a:solidFill>
                  <a:srgbClr val="000000"/>
                </a:solidFill>
                <a:latin typeface="Times New Roman" pitchFamily="16" charset="0"/>
                <a:cs typeface="Times New Roman" pitchFamily="16" charset="0"/>
              </a:rPr>
              <a:t>Form errors are detected by the transmitting or receiving units when an illegal frame format is detected.</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109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155962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457200"/>
            <a:ext cx="8228013"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435" name="Rectangle 2"/>
          <p:cNvSpPr>
            <a:spLocks noChangeArrowheads="1"/>
          </p:cNvSpPr>
          <p:nvPr/>
        </p:nvSpPr>
        <p:spPr bwMode="auto">
          <a:xfrm>
            <a:off x="155575" y="-792163"/>
            <a:ext cx="2762250" cy="1657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436" name="Rectangle 3"/>
          <p:cNvSpPr>
            <a:spLocks noChangeArrowheads="1"/>
          </p:cNvSpPr>
          <p:nvPr/>
        </p:nvSpPr>
        <p:spPr bwMode="auto">
          <a:xfrm>
            <a:off x="155575" y="-2909888"/>
            <a:ext cx="10106025" cy="6067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18437"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167" t="15113" r="8063" b="8718"/>
          <a:stretch/>
        </p:blipFill>
        <p:spPr bwMode="auto">
          <a:xfrm>
            <a:off x="838200" y="609600"/>
            <a:ext cx="7620000" cy="5584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11</a:t>
            </a:fld>
            <a:endParaRPr lang="en-IN"/>
          </a:p>
        </p:txBody>
      </p:sp>
      <p:pic>
        <p:nvPicPr>
          <p:cNvPr id="8" name="Picture 2" descr="C:\Users\student\Desktop\Untitled.png"/>
          <p:cNvPicPr>
            <a:picLocks noChangeAspect="1" noChangeArrowheads="1"/>
          </p:cNvPicPr>
          <p:nvPr/>
        </p:nvPicPr>
        <p:blipFill>
          <a:blip r:embed="rId4" cstate="print"/>
          <a:srcRect/>
          <a:stretch>
            <a:fillRect/>
          </a:stretch>
        </p:blipFill>
        <p:spPr bwMode="auto">
          <a:xfrm>
            <a:off x="7467600" y="228600"/>
            <a:ext cx="1085850" cy="847725"/>
          </a:xfrm>
          <a:prstGeom prst="rect">
            <a:avLst/>
          </a:prstGeom>
          <a:noFill/>
        </p:spPr>
      </p:pic>
    </p:spTree>
    <p:extLst>
      <p:ext uri="{BB962C8B-B14F-4D97-AF65-F5344CB8AC3E}">
        <p14:creationId xmlns:p14="http://schemas.microsoft.com/office/powerpoint/2010/main" xmlns="" val="3347158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1" name="Text Box 1"/>
          <p:cNvSpPr txBox="1">
            <a:spLocks noChangeArrowheads="1"/>
          </p:cNvSpPr>
          <p:nvPr/>
        </p:nvSpPr>
        <p:spPr bwMode="auto">
          <a:xfrm>
            <a:off x="457200" y="762000"/>
            <a:ext cx="8221663" cy="6096000"/>
          </a:xfrm>
          <a:prstGeom prst="rect">
            <a:avLst/>
          </a:prstGeom>
          <a:noFill/>
          <a:ln w="9525" cap="flat">
            <a:noFill/>
            <a:round/>
            <a:headEnd/>
            <a:tailEnd/>
          </a:ln>
          <a:effectLst/>
        </p:spPr>
        <p:txBody>
          <a:bodyPr lIns="90000" tIns="46800" rIns="90000" bIns="46800"/>
          <a:lstStyle/>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a:solidFill>
                  <a:srgbClr val="000000"/>
                </a:solidFill>
                <a:latin typeface="Times New Roman" pitchFamily="16" charset="0"/>
                <a:cs typeface="Times New Roman" pitchFamily="16" charset="0"/>
              </a:rPr>
              <a:t>ACK errors are detected only by the transmitting units if the ACK field is found recessive. </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a:solidFill>
                  <a:srgbClr val="000000"/>
                </a:solidFill>
                <a:latin typeface="Times New Roman" pitchFamily="16" charset="0"/>
                <a:cs typeface="Times New Roman" pitchFamily="16" charset="0"/>
              </a:rPr>
              <a:t>Stuffing errors are detected when the same level of data is detected for 6 consecutive bits in any field that should have been bit-stuffed. </a:t>
            </a:r>
            <a:endParaRPr lang="en-US" sz="2400" dirty="0" smtClean="0">
              <a:solidFill>
                <a:srgbClr val="000000"/>
              </a:solidFill>
              <a:latin typeface="Times New Roman" pitchFamily="16" charset="0"/>
              <a:cs typeface="Times New Roman" pitchFamily="16" charset="0"/>
            </a:endParaRP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smtClean="0">
                <a:solidFill>
                  <a:srgbClr val="000000"/>
                </a:solidFill>
                <a:latin typeface="Times New Roman" pitchFamily="16" charset="0"/>
                <a:cs typeface="Times New Roman" pitchFamily="16" charset="0"/>
              </a:rPr>
              <a:t>This </a:t>
            </a:r>
            <a:r>
              <a:rPr lang="en-US" sz="2400" dirty="0">
                <a:solidFill>
                  <a:srgbClr val="000000"/>
                </a:solidFill>
                <a:latin typeface="Times New Roman" pitchFamily="16" charset="0"/>
                <a:cs typeface="Times New Roman" pitchFamily="16" charset="0"/>
              </a:rPr>
              <a:t>error can be detected by both the transmitting and receiving units.</a:t>
            </a:r>
          </a:p>
          <a:p>
            <a:pPr marL="342900" indent="-341313">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b="1" dirty="0" smtClean="0">
                <a:solidFill>
                  <a:srgbClr val="0000FF"/>
                </a:solidFill>
                <a:latin typeface="Times New Roman" pitchFamily="16" charset="0"/>
                <a:cs typeface="Times New Roman" pitchFamily="16" charset="0"/>
              </a:rPr>
              <a:t>Nominal </a:t>
            </a:r>
            <a:r>
              <a:rPr lang="en-US" sz="2400" b="1" dirty="0">
                <a:solidFill>
                  <a:srgbClr val="0000FF"/>
                </a:solidFill>
                <a:latin typeface="Times New Roman" pitchFamily="16" charset="0"/>
                <a:cs typeface="Times New Roman" pitchFamily="16" charset="0"/>
              </a:rPr>
              <a:t>Bit Timing:</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a:solidFill>
                  <a:srgbClr val="000000"/>
                </a:solidFill>
                <a:latin typeface="Times New Roman" pitchFamily="16" charset="0"/>
                <a:cs typeface="Times New Roman" pitchFamily="16" charset="0"/>
              </a:rPr>
              <a:t>The CAN bus nominal bit rate is defined as the number of bits transmitted every second without resynchronization. </a:t>
            </a:r>
            <a:endParaRPr lang="en-US" sz="2400" dirty="0" smtClean="0">
              <a:solidFill>
                <a:srgbClr val="000000"/>
              </a:solidFill>
              <a:latin typeface="Times New Roman" pitchFamily="16" charset="0"/>
              <a:cs typeface="Times New Roman" pitchFamily="16" charset="0"/>
            </a:endParaRP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smtClean="0">
                <a:solidFill>
                  <a:srgbClr val="000000"/>
                </a:solidFill>
                <a:latin typeface="Times New Roman" pitchFamily="16" charset="0"/>
                <a:cs typeface="Times New Roman" pitchFamily="16" charset="0"/>
              </a:rPr>
              <a:t>The </a:t>
            </a:r>
            <a:r>
              <a:rPr lang="en-US" sz="2400" dirty="0">
                <a:solidFill>
                  <a:srgbClr val="000000"/>
                </a:solidFill>
                <a:latin typeface="Times New Roman" pitchFamily="16" charset="0"/>
                <a:cs typeface="Times New Roman" pitchFamily="16" charset="0"/>
              </a:rPr>
              <a:t>inverse of the nominal bit rate is the nominal bit time.</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a:solidFill>
                  <a:srgbClr val="000000"/>
                </a:solidFill>
                <a:latin typeface="Times New Roman" pitchFamily="16" charset="0"/>
                <a:cs typeface="Times New Roman" pitchFamily="16" charset="0"/>
              </a:rPr>
              <a:t>All devices on the CAN bus must use the same bit rate, even though each device can have its own different clock frequency.</a:t>
            </a:r>
          </a:p>
          <a:p>
            <a:pPr marL="342900" indent="-341313">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dirty="0">
              <a:solidFill>
                <a:srgbClr val="000000"/>
              </a:solidFill>
              <a:latin typeface="Times New Roman" pitchFamily="16"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110</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2384758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Text Box 1"/>
          <p:cNvSpPr txBox="1">
            <a:spLocks noChangeArrowheads="1"/>
          </p:cNvSpPr>
          <p:nvPr/>
        </p:nvSpPr>
        <p:spPr bwMode="auto">
          <a:xfrm>
            <a:off x="457200" y="685800"/>
            <a:ext cx="8221663"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marL="741363" indent="-28416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500" dirty="0">
                <a:solidFill>
                  <a:srgbClr val="000000"/>
                </a:solidFill>
                <a:latin typeface="Times New Roman" pitchFamily="18" charset="0"/>
                <a:ea typeface="Droid Sans" charset="0"/>
                <a:cs typeface="Times New Roman" pitchFamily="18" charset="0"/>
              </a:rPr>
              <a:t>One message bit consists of four </a:t>
            </a:r>
            <a:r>
              <a:rPr lang="en-US" sz="2500" dirty="0" err="1">
                <a:solidFill>
                  <a:srgbClr val="000000"/>
                </a:solidFill>
                <a:latin typeface="Times New Roman" pitchFamily="18" charset="0"/>
                <a:ea typeface="Droid Sans" charset="0"/>
                <a:cs typeface="Times New Roman" pitchFamily="18" charset="0"/>
              </a:rPr>
              <a:t>nonoverlapping</a:t>
            </a:r>
            <a:r>
              <a:rPr lang="en-US" sz="2500" dirty="0">
                <a:solidFill>
                  <a:srgbClr val="000000"/>
                </a:solidFill>
                <a:latin typeface="Times New Roman" pitchFamily="18" charset="0"/>
                <a:ea typeface="Droid Sans" charset="0"/>
                <a:cs typeface="Times New Roman" pitchFamily="18" charset="0"/>
              </a:rPr>
              <a:t> time segments:</a:t>
            </a:r>
          </a:p>
          <a:p>
            <a:pPr lvl="1" eaLnBrk="1" hangingPunct="1">
              <a:spcBef>
                <a:spcPts val="700"/>
              </a:spcBef>
              <a:buClr>
                <a:srgbClr val="FF00FF"/>
              </a:buClr>
              <a:buFont typeface="Wingdings" charset="2"/>
              <a:buChar char=""/>
            </a:pPr>
            <a:r>
              <a:rPr lang="en-US" sz="2500" dirty="0">
                <a:solidFill>
                  <a:srgbClr val="000000"/>
                </a:solidFill>
                <a:latin typeface="Times New Roman" pitchFamily="18" charset="0"/>
                <a:ea typeface="Droid Sans" charset="0"/>
                <a:cs typeface="Times New Roman" pitchFamily="18" charset="0"/>
              </a:rPr>
              <a:t> Synchronization segment (</a:t>
            </a:r>
            <a:r>
              <a:rPr lang="en-US" sz="2500" dirty="0" err="1">
                <a:solidFill>
                  <a:srgbClr val="000000"/>
                </a:solidFill>
                <a:latin typeface="Times New Roman" pitchFamily="18" charset="0"/>
                <a:ea typeface="Droid Sans" charset="0"/>
                <a:cs typeface="Times New Roman" pitchFamily="18" charset="0"/>
              </a:rPr>
              <a:t>Sync_Seg</a:t>
            </a:r>
            <a:r>
              <a:rPr lang="en-US" sz="2500" dirty="0">
                <a:solidFill>
                  <a:srgbClr val="000000"/>
                </a:solidFill>
                <a:latin typeface="Times New Roman" pitchFamily="18" charset="0"/>
                <a:ea typeface="Droid Sans" charset="0"/>
                <a:cs typeface="Times New Roman" pitchFamily="18" charset="0"/>
              </a:rPr>
              <a:t>)</a:t>
            </a:r>
          </a:p>
          <a:p>
            <a:pPr lvl="1" eaLnBrk="1" hangingPunct="1">
              <a:spcBef>
                <a:spcPts val="700"/>
              </a:spcBef>
              <a:buClr>
                <a:srgbClr val="FF00FF"/>
              </a:buClr>
              <a:buFont typeface="Wingdings" charset="2"/>
              <a:buChar char=""/>
            </a:pPr>
            <a:r>
              <a:rPr lang="en-US" sz="2500" dirty="0">
                <a:solidFill>
                  <a:srgbClr val="000000"/>
                </a:solidFill>
                <a:latin typeface="Times New Roman" pitchFamily="18" charset="0"/>
                <a:ea typeface="Droid Sans" charset="0"/>
                <a:cs typeface="Times New Roman" pitchFamily="18" charset="0"/>
              </a:rPr>
              <a:t> Propagation time segment (</a:t>
            </a:r>
            <a:r>
              <a:rPr lang="en-US" sz="2500" dirty="0" err="1">
                <a:solidFill>
                  <a:srgbClr val="000000"/>
                </a:solidFill>
                <a:latin typeface="Times New Roman" pitchFamily="18" charset="0"/>
                <a:ea typeface="Droid Sans" charset="0"/>
                <a:cs typeface="Times New Roman" pitchFamily="18" charset="0"/>
              </a:rPr>
              <a:t>Prop_Seg</a:t>
            </a:r>
            <a:r>
              <a:rPr lang="en-US" sz="2500" dirty="0">
                <a:solidFill>
                  <a:srgbClr val="000000"/>
                </a:solidFill>
                <a:latin typeface="Times New Roman" pitchFamily="18" charset="0"/>
                <a:ea typeface="Droid Sans" charset="0"/>
                <a:cs typeface="Times New Roman" pitchFamily="18" charset="0"/>
              </a:rPr>
              <a:t>)</a:t>
            </a:r>
          </a:p>
          <a:p>
            <a:pPr lvl="1" eaLnBrk="1" hangingPunct="1">
              <a:spcBef>
                <a:spcPts val="700"/>
              </a:spcBef>
              <a:buClr>
                <a:srgbClr val="FF00FF"/>
              </a:buClr>
              <a:buFont typeface="Wingdings" charset="2"/>
              <a:buChar char=""/>
            </a:pPr>
            <a:r>
              <a:rPr lang="en-US" sz="2500" dirty="0">
                <a:solidFill>
                  <a:srgbClr val="000000"/>
                </a:solidFill>
                <a:latin typeface="Times New Roman" pitchFamily="18" charset="0"/>
                <a:ea typeface="Droid Sans" charset="0"/>
                <a:cs typeface="Times New Roman" pitchFamily="18" charset="0"/>
              </a:rPr>
              <a:t> Phase buffer segment 1 (Phase_Seg1)</a:t>
            </a:r>
          </a:p>
          <a:p>
            <a:pPr lvl="1" eaLnBrk="1" hangingPunct="1">
              <a:spcBef>
                <a:spcPts val="700"/>
              </a:spcBef>
              <a:buClr>
                <a:srgbClr val="FF00FF"/>
              </a:buClr>
              <a:buFont typeface="Wingdings" charset="2"/>
              <a:buChar char=""/>
            </a:pPr>
            <a:r>
              <a:rPr lang="en-US" sz="2500" dirty="0">
                <a:solidFill>
                  <a:srgbClr val="000000"/>
                </a:solidFill>
                <a:latin typeface="Times New Roman" pitchFamily="18" charset="0"/>
                <a:ea typeface="Droid Sans" charset="0"/>
                <a:cs typeface="Times New Roman" pitchFamily="18" charset="0"/>
              </a:rPr>
              <a:t> Phase buffer segment 2 (Phase_Seg2)</a:t>
            </a:r>
          </a:p>
          <a:p>
            <a:pPr algn="just" eaLnBrk="1" hangingPunct="1">
              <a:spcBef>
                <a:spcPts val="800"/>
              </a:spcBef>
              <a:buClr>
                <a:schemeClr val="accent1"/>
              </a:buClr>
              <a:buFont typeface="Wingdings" charset="2"/>
              <a:buChar char=""/>
            </a:pPr>
            <a:r>
              <a:rPr lang="en-US" sz="2500" dirty="0" smtClean="0">
                <a:solidFill>
                  <a:srgbClr val="000000"/>
                </a:solidFill>
                <a:latin typeface="Times New Roman" pitchFamily="18" charset="0"/>
                <a:ea typeface="Droid Sans" charset="0"/>
                <a:cs typeface="Times New Roman" pitchFamily="18" charset="0"/>
              </a:rPr>
              <a:t>The </a:t>
            </a:r>
            <a:r>
              <a:rPr lang="en-US" sz="2500" dirty="0" err="1">
                <a:solidFill>
                  <a:srgbClr val="000000"/>
                </a:solidFill>
                <a:latin typeface="Times New Roman" pitchFamily="18" charset="0"/>
                <a:ea typeface="Droid Sans" charset="0"/>
                <a:cs typeface="Times New Roman" pitchFamily="18" charset="0"/>
              </a:rPr>
              <a:t>Sync_Seg</a:t>
            </a:r>
            <a:r>
              <a:rPr lang="en-US" sz="2500" dirty="0">
                <a:solidFill>
                  <a:srgbClr val="000000"/>
                </a:solidFill>
                <a:latin typeface="Times New Roman" pitchFamily="18" charset="0"/>
                <a:ea typeface="Droid Sans" charset="0"/>
                <a:cs typeface="Times New Roman" pitchFamily="18" charset="0"/>
              </a:rPr>
              <a:t> segment is used to synchronize various nodes on the bus, and an edge is expected to lie within this segment</a:t>
            </a:r>
            <a:r>
              <a:rPr lang="en-US" sz="2500" dirty="0" smtClean="0">
                <a:solidFill>
                  <a:srgbClr val="000000"/>
                </a:solidFill>
                <a:latin typeface="Times New Roman" pitchFamily="18" charset="0"/>
                <a:ea typeface="Droid Sans" charset="0"/>
                <a:cs typeface="Times New Roman" pitchFamily="18" charset="0"/>
              </a:rPr>
              <a:t>.</a:t>
            </a:r>
          </a:p>
          <a:p>
            <a:pPr algn="just" eaLnBrk="1" hangingPunct="1">
              <a:spcBef>
                <a:spcPts val="800"/>
              </a:spcBef>
              <a:buClr>
                <a:schemeClr val="accent1"/>
              </a:buClr>
              <a:buFont typeface="Wingdings" charset="2"/>
              <a:buChar char=""/>
            </a:pPr>
            <a:r>
              <a:rPr lang="en-US" sz="2500" dirty="0" smtClean="0">
                <a:solidFill>
                  <a:srgbClr val="000000"/>
                </a:solidFill>
                <a:latin typeface="Times New Roman" pitchFamily="18" charset="0"/>
                <a:ea typeface="Droid Sans" charset="0"/>
                <a:cs typeface="Times New Roman" pitchFamily="18" charset="0"/>
              </a:rPr>
              <a:t>The </a:t>
            </a:r>
            <a:r>
              <a:rPr lang="en-US" sz="2500" dirty="0" err="1">
                <a:solidFill>
                  <a:srgbClr val="000000"/>
                </a:solidFill>
                <a:latin typeface="Times New Roman" pitchFamily="18" charset="0"/>
                <a:ea typeface="Droid Sans" charset="0"/>
                <a:cs typeface="Times New Roman" pitchFamily="18" charset="0"/>
              </a:rPr>
              <a:t>Prop_Seg</a:t>
            </a:r>
            <a:r>
              <a:rPr lang="en-US" sz="2500" dirty="0">
                <a:solidFill>
                  <a:srgbClr val="000000"/>
                </a:solidFill>
                <a:latin typeface="Times New Roman" pitchFamily="18" charset="0"/>
                <a:ea typeface="Droid Sans" charset="0"/>
                <a:cs typeface="Times New Roman" pitchFamily="18" charset="0"/>
              </a:rPr>
              <a:t> segment compensates for physical delay times within the network. </a:t>
            </a:r>
            <a:endParaRPr lang="en-US" sz="2500" dirty="0" smtClean="0">
              <a:solidFill>
                <a:srgbClr val="000000"/>
              </a:solidFill>
              <a:latin typeface="Times New Roman" pitchFamily="18" charset="0"/>
              <a:ea typeface="Droid Sans" charset="0"/>
              <a:cs typeface="Times New Roman" pitchFamily="18" charset="0"/>
            </a:endParaRPr>
          </a:p>
          <a:p>
            <a:pPr algn="just" eaLnBrk="1" hangingPunct="1">
              <a:spcBef>
                <a:spcPts val="800"/>
              </a:spcBef>
              <a:buClr>
                <a:schemeClr val="accent1"/>
              </a:buClr>
              <a:buFont typeface="Wingdings" charset="2"/>
              <a:buChar char=""/>
            </a:pPr>
            <a:r>
              <a:rPr lang="en-US" sz="2500" dirty="0" smtClean="0">
                <a:solidFill>
                  <a:srgbClr val="000000"/>
                </a:solidFill>
                <a:latin typeface="Times New Roman" pitchFamily="18" charset="0"/>
                <a:ea typeface="Droid Sans" charset="0"/>
                <a:cs typeface="Times New Roman" pitchFamily="18" charset="0"/>
              </a:rPr>
              <a:t>The </a:t>
            </a:r>
            <a:r>
              <a:rPr lang="en-US" sz="2500" dirty="0">
                <a:solidFill>
                  <a:srgbClr val="000000"/>
                </a:solidFill>
                <a:latin typeface="Times New Roman" pitchFamily="18" charset="0"/>
                <a:ea typeface="Droid Sans" charset="0"/>
                <a:cs typeface="Times New Roman" pitchFamily="18" charset="0"/>
              </a:rPr>
              <a:t>Phase_Seg1 and Phase_Seg2 segments compensate for edge phase errors. </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111</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262246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457200" y="533400"/>
            <a:ext cx="8221663"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marL="741363" indent="-28416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100" dirty="0">
                <a:solidFill>
                  <a:srgbClr val="000000"/>
                </a:solidFill>
                <a:latin typeface="Times New Roman" pitchFamily="16" charset="0"/>
                <a:ea typeface="Droid Sans" charset="0"/>
                <a:cs typeface="Times New Roman" pitchFamily="16" charset="0"/>
              </a:rPr>
              <a:t>The sample point is the point in time where the actual bit value is located and occurs at the end of Phase_Seg1. </a:t>
            </a:r>
            <a:endParaRPr lang="en-US" sz="210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100" dirty="0" smtClean="0">
                <a:solidFill>
                  <a:srgbClr val="000000"/>
                </a:solidFill>
                <a:latin typeface="Times New Roman" pitchFamily="16" charset="0"/>
                <a:ea typeface="Droid Sans" charset="0"/>
                <a:cs typeface="Times New Roman" pitchFamily="16" charset="0"/>
              </a:rPr>
              <a:t>A </a:t>
            </a:r>
            <a:r>
              <a:rPr lang="en-US" sz="2100" dirty="0">
                <a:solidFill>
                  <a:srgbClr val="000000"/>
                </a:solidFill>
                <a:latin typeface="Times New Roman" pitchFamily="16" charset="0"/>
                <a:ea typeface="Droid Sans" charset="0"/>
                <a:cs typeface="Times New Roman" pitchFamily="16" charset="0"/>
              </a:rPr>
              <a:t>CAN controller can be configured to sample three times and use a majority function to determine the actual bit value.</a:t>
            </a:r>
          </a:p>
          <a:p>
            <a:pPr algn="just" eaLnBrk="1" hangingPunct="1">
              <a:spcBef>
                <a:spcPts val="800"/>
              </a:spcBef>
              <a:buClr>
                <a:schemeClr val="accent1"/>
              </a:buClr>
              <a:buFont typeface="Wingdings" charset="2"/>
              <a:buChar char=""/>
            </a:pPr>
            <a:r>
              <a:rPr lang="en-US" sz="2100" dirty="0">
                <a:solidFill>
                  <a:srgbClr val="000000"/>
                </a:solidFill>
                <a:latin typeface="Times New Roman" pitchFamily="16" charset="0"/>
                <a:ea typeface="Droid Sans" charset="0"/>
                <a:cs typeface="Times New Roman" pitchFamily="16" charset="0"/>
              </a:rPr>
              <a:t>Each segment is divided into units known as time quantum, or TQ. </a:t>
            </a:r>
            <a:endParaRPr lang="en-US" sz="210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100" dirty="0" smtClean="0">
                <a:solidFill>
                  <a:srgbClr val="000000"/>
                </a:solidFill>
                <a:latin typeface="Times New Roman" pitchFamily="16" charset="0"/>
                <a:ea typeface="Droid Sans" charset="0"/>
                <a:cs typeface="Times New Roman" pitchFamily="16" charset="0"/>
              </a:rPr>
              <a:t>A </a:t>
            </a:r>
            <a:r>
              <a:rPr lang="en-US" sz="2100" dirty="0">
                <a:solidFill>
                  <a:srgbClr val="000000"/>
                </a:solidFill>
                <a:latin typeface="Times New Roman" pitchFamily="16" charset="0"/>
                <a:ea typeface="Droid Sans" charset="0"/>
                <a:cs typeface="Times New Roman" pitchFamily="16" charset="0"/>
              </a:rPr>
              <a:t>desired bit timing can be set by adjusting the number of TQ’s that comprise one message bit and the number of TQ’s that comprise each segment in it.</a:t>
            </a:r>
          </a:p>
          <a:p>
            <a:pPr algn="just" eaLnBrk="1" hangingPunct="1">
              <a:spcBef>
                <a:spcPts val="800"/>
              </a:spcBef>
              <a:buClr>
                <a:schemeClr val="accent1"/>
              </a:buClr>
              <a:buFont typeface="Wingdings" charset="2"/>
              <a:buChar char=""/>
            </a:pPr>
            <a:r>
              <a:rPr lang="en-US" sz="2100" dirty="0">
                <a:solidFill>
                  <a:srgbClr val="000000"/>
                </a:solidFill>
                <a:latin typeface="Times New Roman" pitchFamily="16" charset="0"/>
                <a:ea typeface="Droid Sans" charset="0"/>
                <a:cs typeface="Times New Roman" pitchFamily="16" charset="0"/>
              </a:rPr>
              <a:t>The TQ is a fixed unit derived from the oscillator period, and the time quantum of each segment can vary from 1 to 8.</a:t>
            </a:r>
          </a:p>
          <a:p>
            <a:pPr algn="just" eaLnBrk="1" hangingPunct="1">
              <a:spcBef>
                <a:spcPts val="800"/>
              </a:spcBef>
              <a:buClr>
                <a:schemeClr val="accent1"/>
              </a:buClr>
              <a:buFont typeface="Wingdings" charset="2"/>
              <a:buChar char=""/>
            </a:pPr>
            <a:r>
              <a:rPr lang="en-US" sz="2100" dirty="0">
                <a:solidFill>
                  <a:srgbClr val="000000"/>
                </a:solidFill>
                <a:latin typeface="Times New Roman" pitchFamily="16" charset="0"/>
                <a:ea typeface="Droid Sans" charset="0"/>
                <a:cs typeface="Times New Roman" pitchFamily="16" charset="0"/>
              </a:rPr>
              <a:t>The lengths of the various time segments are:</a:t>
            </a:r>
          </a:p>
          <a:p>
            <a:pPr lvl="1" eaLnBrk="1" hangingPunct="1">
              <a:spcBef>
                <a:spcPts val="700"/>
              </a:spcBef>
              <a:buClr>
                <a:srgbClr val="FF00FF"/>
              </a:buClr>
              <a:buFont typeface="Wingdings" charset="2"/>
              <a:buChar char=""/>
            </a:pPr>
            <a:r>
              <a:rPr lang="en-US" sz="2100" dirty="0" err="1">
                <a:solidFill>
                  <a:srgbClr val="000000"/>
                </a:solidFill>
                <a:latin typeface="Times New Roman" pitchFamily="16" charset="0"/>
                <a:ea typeface="Droid Sans" charset="0"/>
                <a:cs typeface="Times New Roman" pitchFamily="16" charset="0"/>
              </a:rPr>
              <a:t>Sync_Seg</a:t>
            </a:r>
            <a:r>
              <a:rPr lang="en-US" sz="2100" dirty="0">
                <a:solidFill>
                  <a:srgbClr val="000000"/>
                </a:solidFill>
                <a:latin typeface="Times New Roman" pitchFamily="16" charset="0"/>
                <a:ea typeface="Droid Sans" charset="0"/>
                <a:cs typeface="Times New Roman" pitchFamily="16" charset="0"/>
              </a:rPr>
              <a:t> is 1 time quantum long</a:t>
            </a:r>
          </a:p>
          <a:p>
            <a:pPr lvl="1" eaLnBrk="1" hangingPunct="1">
              <a:spcBef>
                <a:spcPts val="700"/>
              </a:spcBef>
              <a:buClr>
                <a:srgbClr val="FF00FF"/>
              </a:buClr>
              <a:buFont typeface="Wingdings" charset="2"/>
              <a:buChar char=""/>
            </a:pPr>
            <a:r>
              <a:rPr lang="en-US" sz="2100" dirty="0" err="1" smtClean="0">
                <a:solidFill>
                  <a:srgbClr val="000000"/>
                </a:solidFill>
                <a:latin typeface="Times New Roman" pitchFamily="16" charset="0"/>
                <a:ea typeface="Droid Sans" charset="0"/>
                <a:cs typeface="Times New Roman" pitchFamily="16" charset="0"/>
              </a:rPr>
              <a:t>Prop_Seg</a:t>
            </a:r>
            <a:r>
              <a:rPr lang="en-US" sz="2100" dirty="0" smtClean="0">
                <a:solidFill>
                  <a:srgbClr val="000000"/>
                </a:solidFill>
                <a:latin typeface="Times New Roman" pitchFamily="16" charset="0"/>
                <a:ea typeface="Droid Sans" charset="0"/>
                <a:cs typeface="Times New Roman" pitchFamily="16" charset="0"/>
              </a:rPr>
              <a:t> </a:t>
            </a:r>
            <a:r>
              <a:rPr lang="en-US" sz="2100" dirty="0">
                <a:solidFill>
                  <a:srgbClr val="000000"/>
                </a:solidFill>
                <a:latin typeface="Times New Roman" pitchFamily="16" charset="0"/>
                <a:ea typeface="Droid Sans" charset="0"/>
                <a:cs typeface="Times New Roman" pitchFamily="16" charset="0"/>
              </a:rPr>
              <a:t>is programmable as 1 to 8 time quanta long</a:t>
            </a:r>
          </a:p>
          <a:p>
            <a:pPr lvl="1" eaLnBrk="1" hangingPunct="1">
              <a:spcBef>
                <a:spcPts val="700"/>
              </a:spcBef>
              <a:buClr>
                <a:srgbClr val="FF00FF"/>
              </a:buClr>
              <a:buFont typeface="Wingdings" charset="2"/>
              <a:buChar char=""/>
            </a:pPr>
            <a:r>
              <a:rPr lang="en-US" sz="2100" dirty="0" smtClean="0">
                <a:solidFill>
                  <a:srgbClr val="000000"/>
                </a:solidFill>
                <a:latin typeface="Times New Roman" pitchFamily="16" charset="0"/>
                <a:ea typeface="Droid Sans" charset="0"/>
                <a:cs typeface="Times New Roman" pitchFamily="16" charset="0"/>
              </a:rPr>
              <a:t>Phase_Seg1 </a:t>
            </a:r>
            <a:r>
              <a:rPr lang="en-US" sz="2100" dirty="0">
                <a:solidFill>
                  <a:srgbClr val="000000"/>
                </a:solidFill>
                <a:latin typeface="Times New Roman" pitchFamily="16" charset="0"/>
                <a:ea typeface="Droid Sans" charset="0"/>
                <a:cs typeface="Times New Roman" pitchFamily="16" charset="0"/>
              </a:rPr>
              <a:t>is programmable as 1 to 8 time quanta long</a:t>
            </a:r>
          </a:p>
          <a:p>
            <a:pPr lvl="1" eaLnBrk="1" hangingPunct="1">
              <a:spcBef>
                <a:spcPts val="700"/>
              </a:spcBef>
              <a:buClr>
                <a:srgbClr val="FF00FF"/>
              </a:buClr>
              <a:buFont typeface="Wingdings" charset="2"/>
              <a:buChar char=""/>
            </a:pPr>
            <a:r>
              <a:rPr lang="en-US" sz="2100" dirty="0" smtClean="0">
                <a:solidFill>
                  <a:srgbClr val="000000"/>
                </a:solidFill>
                <a:latin typeface="Times New Roman" pitchFamily="16" charset="0"/>
                <a:ea typeface="Droid Sans" charset="0"/>
                <a:cs typeface="Times New Roman" pitchFamily="16" charset="0"/>
              </a:rPr>
              <a:t>Phase_Seg2 </a:t>
            </a:r>
            <a:r>
              <a:rPr lang="en-US" sz="2100" dirty="0">
                <a:solidFill>
                  <a:srgbClr val="000000"/>
                </a:solidFill>
                <a:latin typeface="Times New Roman" pitchFamily="16" charset="0"/>
                <a:ea typeface="Droid Sans" charset="0"/>
                <a:cs typeface="Times New Roman" pitchFamily="16" charset="0"/>
              </a:rPr>
              <a:t>is programmable as 2 to 8 time quanta long	</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112</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0"/>
            <a:ext cx="838200" cy="685800"/>
          </a:xfrm>
          <a:prstGeom prst="rect">
            <a:avLst/>
          </a:prstGeom>
          <a:noFill/>
        </p:spPr>
      </p:pic>
    </p:spTree>
    <p:extLst>
      <p:ext uri="{BB962C8B-B14F-4D97-AF65-F5344CB8AC3E}">
        <p14:creationId xmlns:p14="http://schemas.microsoft.com/office/powerpoint/2010/main" xmlns="" val="3221004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457200" y="838200"/>
            <a:ext cx="8221663" cy="5943600"/>
          </a:xfrm>
          <a:prstGeom prst="rect">
            <a:avLst/>
          </a:prstGeom>
          <a:noFill/>
          <a:ln w="9525" cap="flat">
            <a:noFill/>
            <a:round/>
            <a:headEnd/>
            <a:tailEnd/>
          </a:ln>
          <a:effectLst/>
        </p:spPr>
        <p:txBody>
          <a:bodyPr lIns="90000" tIns="46800" rIns="90000" bIns="46800"/>
          <a:lstStyle/>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a:solidFill>
                  <a:srgbClr val="000000"/>
                </a:solidFill>
                <a:latin typeface="Times New Roman" pitchFamily="16" charset="0"/>
                <a:cs typeface="Times New Roman" pitchFamily="16" charset="0"/>
              </a:rPr>
              <a:t>By setting the bit timing, a sampling point can be set so multiple units on the bus can sample messages with the same timing.</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a:solidFill>
                  <a:srgbClr val="000000"/>
                </a:solidFill>
                <a:latin typeface="Times New Roman" pitchFamily="16" charset="0"/>
                <a:cs typeface="Times New Roman" pitchFamily="16" charset="0"/>
              </a:rPr>
              <a:t>The nominal bit time is programmable from a minimum of 8 time quanta to a maximum of 25 time quanta. </a:t>
            </a:r>
            <a:endParaRPr lang="en-US" sz="2400" dirty="0" smtClean="0">
              <a:solidFill>
                <a:srgbClr val="000000"/>
              </a:solidFill>
              <a:latin typeface="Times New Roman" pitchFamily="16" charset="0"/>
              <a:cs typeface="Times New Roman" pitchFamily="16" charset="0"/>
            </a:endParaRP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smtClean="0">
                <a:solidFill>
                  <a:srgbClr val="000000"/>
                </a:solidFill>
                <a:latin typeface="Times New Roman" pitchFamily="16" charset="0"/>
                <a:cs typeface="Times New Roman" pitchFamily="16" charset="0"/>
              </a:rPr>
              <a:t>By </a:t>
            </a:r>
            <a:r>
              <a:rPr lang="en-US" sz="2400" dirty="0">
                <a:solidFill>
                  <a:srgbClr val="000000"/>
                </a:solidFill>
                <a:latin typeface="Times New Roman" pitchFamily="16" charset="0"/>
                <a:cs typeface="Times New Roman" pitchFamily="16" charset="0"/>
              </a:rPr>
              <a:t>definition, the minimum nominal bit time is 1ms, corresponding to a maximum 1Mb/s rate.</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dirty="0">
                <a:solidFill>
                  <a:srgbClr val="000000"/>
                </a:solidFill>
                <a:latin typeface="Times New Roman" pitchFamily="16" charset="0"/>
                <a:cs typeface="Times New Roman" pitchFamily="16" charset="0"/>
              </a:rPr>
              <a:t>The nominal bit time (TBIT) is given by</a:t>
            </a:r>
            <a:r>
              <a:rPr lang="en-US" sz="2400" dirty="0" smtClean="0">
                <a:solidFill>
                  <a:srgbClr val="000000"/>
                </a:solidFill>
                <a:latin typeface="Times New Roman" pitchFamily="16" charset="0"/>
                <a:cs typeface="Times New Roman" pitchFamily="16" charset="0"/>
              </a:rPr>
              <a:t>:</a:t>
            </a:r>
            <a:endParaRPr lang="en-US" sz="2700" dirty="0">
              <a:solidFill>
                <a:srgbClr val="000000"/>
              </a:solidFill>
              <a:latin typeface="Times New Roman" pitchFamily="16" charset="0"/>
              <a:cs typeface="Times New Roman" pitchFamily="16" charset="0"/>
            </a:endParaRPr>
          </a:p>
          <a:p>
            <a:pPr marL="342900" indent="-341313">
              <a:spcBef>
                <a:spcPts val="6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700" dirty="0">
                <a:solidFill>
                  <a:srgbClr val="000000"/>
                </a:solidFill>
                <a:latin typeface="Times New Roman" pitchFamily="16" charset="0"/>
                <a:cs typeface="Times New Roman" pitchFamily="16" charset="0"/>
              </a:rPr>
              <a:t>    </a:t>
            </a:r>
            <a:r>
              <a:rPr lang="en-US" sz="2700" dirty="0" smtClean="0">
                <a:solidFill>
                  <a:srgbClr val="000000"/>
                </a:solidFill>
                <a:latin typeface="Times New Roman" pitchFamily="16" charset="0"/>
                <a:cs typeface="Times New Roman" pitchFamily="16" charset="0"/>
              </a:rPr>
              <a:t>and </a:t>
            </a:r>
            <a:r>
              <a:rPr lang="en-US" sz="2700" dirty="0">
                <a:solidFill>
                  <a:srgbClr val="000000"/>
                </a:solidFill>
                <a:latin typeface="Times New Roman" pitchFamily="16" charset="0"/>
                <a:cs typeface="Times New Roman" pitchFamily="16" charset="0"/>
              </a:rPr>
              <a:t>the nominal bit rate (NBR) is </a:t>
            </a:r>
          </a:p>
          <a:p>
            <a:pPr marL="342900" indent="-341313">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700" dirty="0">
                <a:solidFill>
                  <a:srgbClr val="000000"/>
                </a:solidFill>
                <a:latin typeface="Times New Roman" pitchFamily="16" charset="0"/>
                <a:cs typeface="Times New Roman" pitchFamily="16" charset="0"/>
              </a:rPr>
              <a:t>	</a:t>
            </a:r>
          </a:p>
        </p:txBody>
      </p:sp>
      <p:pic>
        <p:nvPicPr>
          <p:cNvPr id="12288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4419600"/>
            <a:ext cx="7543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288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53340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113</a:t>
            </a:fld>
            <a:endParaRPr lang="en-IN"/>
          </a:p>
        </p:txBody>
      </p:sp>
      <p:pic>
        <p:nvPicPr>
          <p:cNvPr id="7" name="Picture 2" descr="C:\Users\student\Desktop\Untitled.png"/>
          <p:cNvPicPr>
            <a:picLocks noChangeAspect="1" noChangeArrowheads="1"/>
          </p:cNvPicPr>
          <p:nvPr/>
        </p:nvPicPr>
        <p:blipFill>
          <a:blip r:embed="rId5" cstate="print"/>
          <a:srcRect/>
          <a:stretch>
            <a:fillRect/>
          </a:stretch>
        </p:blipFill>
        <p:spPr bwMode="auto">
          <a:xfrm>
            <a:off x="8077200" y="152400"/>
            <a:ext cx="838200" cy="685800"/>
          </a:xfrm>
          <a:prstGeom prst="rect">
            <a:avLst/>
          </a:prstGeom>
          <a:noFill/>
        </p:spPr>
      </p:pic>
    </p:spTree>
    <p:extLst>
      <p:ext uri="{BB962C8B-B14F-4D97-AF65-F5344CB8AC3E}">
        <p14:creationId xmlns:p14="http://schemas.microsoft.com/office/powerpoint/2010/main" xmlns="" val="1266296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7" name="Text Box 1"/>
          <p:cNvSpPr txBox="1">
            <a:spLocks noChangeArrowheads="1"/>
          </p:cNvSpPr>
          <p:nvPr/>
        </p:nvSpPr>
        <p:spPr bwMode="auto">
          <a:xfrm>
            <a:off x="457200" y="685800"/>
            <a:ext cx="8221663" cy="4953000"/>
          </a:xfrm>
          <a:prstGeom prst="rect">
            <a:avLst/>
          </a:prstGeom>
          <a:noFill/>
          <a:ln w="9525" cap="flat">
            <a:noFill/>
            <a:round/>
            <a:headEnd/>
            <a:tailEnd/>
          </a:ln>
          <a:effectLst/>
        </p:spPr>
        <p:txBody>
          <a:bodyPr lIns="90000" tIns="46800" rIns="90000" bIns="46800"/>
          <a:lstStyle/>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a:solidFill>
                  <a:srgbClr val="000000"/>
                </a:solidFill>
                <a:latin typeface="Times New Roman" pitchFamily="18" charset="0"/>
                <a:cs typeface="Times New Roman" pitchFamily="18" charset="0"/>
              </a:rPr>
              <a:t>The time quantum is derived from the  oscillator frequency and the programmable baud rate </a:t>
            </a:r>
            <a:r>
              <a:rPr lang="en-US" sz="2400" err="1">
                <a:solidFill>
                  <a:srgbClr val="000000"/>
                </a:solidFill>
                <a:latin typeface="Times New Roman" pitchFamily="18" charset="0"/>
                <a:cs typeface="Times New Roman" pitchFamily="18" charset="0"/>
              </a:rPr>
              <a:t>prescaler</a:t>
            </a:r>
            <a:r>
              <a:rPr lang="en-US" sz="2400">
                <a:solidFill>
                  <a:srgbClr val="000000"/>
                </a:solidFill>
                <a:latin typeface="Times New Roman" pitchFamily="18" charset="0"/>
                <a:cs typeface="Times New Roman" pitchFamily="18" charset="0"/>
              </a:rPr>
              <a:t>, with integer values from 1 to 64. </a:t>
            </a:r>
            <a:endParaRPr lang="en-US" sz="2400" smtClean="0">
              <a:solidFill>
                <a:srgbClr val="000000"/>
              </a:solidFill>
              <a:latin typeface="Times New Roman" pitchFamily="18" charset="0"/>
              <a:cs typeface="Times New Roman" pitchFamily="18" charset="0"/>
            </a:endParaRP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smtClean="0">
                <a:solidFill>
                  <a:srgbClr val="000000"/>
                </a:solidFill>
                <a:latin typeface="Times New Roman" pitchFamily="18" charset="0"/>
                <a:cs typeface="Times New Roman" pitchFamily="18" charset="0"/>
              </a:rPr>
              <a:t>The </a:t>
            </a:r>
            <a:r>
              <a:rPr lang="en-US" sz="2400">
                <a:solidFill>
                  <a:srgbClr val="000000"/>
                </a:solidFill>
                <a:latin typeface="Times New Roman" pitchFamily="18" charset="0"/>
                <a:cs typeface="Times New Roman" pitchFamily="18" charset="0"/>
              </a:rPr>
              <a:t>time quantum can be expressed as:</a:t>
            </a:r>
          </a:p>
          <a:p>
            <a:pPr marL="341313" indent="-341313">
              <a:spcBef>
                <a:spcPts val="800"/>
              </a:spcBef>
              <a:buFont typeface="Wingdings"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a:solidFill>
                <a:srgbClr val="000000"/>
              </a:solidFill>
              <a:latin typeface="Times New Roman" pitchFamily="18" charset="0"/>
              <a:cs typeface="Times New Roman" pitchFamily="18" charset="0"/>
            </a:endParaRPr>
          </a:p>
          <a:p>
            <a:pPr marL="341313" indent="-341313">
              <a:spcBef>
                <a:spcPts val="800"/>
              </a:spcBef>
              <a:buFont typeface="Wingdings"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a:solidFill>
                <a:srgbClr val="000000"/>
              </a:solidFill>
              <a:latin typeface="Times New Roman" pitchFamily="18" charset="0"/>
              <a:cs typeface="Times New Roman" pitchFamily="18" charset="0"/>
            </a:endParaRPr>
          </a:p>
          <a:p>
            <a:pPr marL="1587" algn="just">
              <a:spcBef>
                <a:spcPts val="800"/>
              </a:spcBef>
              <a:buClr>
                <a:schemeClr val="accent1"/>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a:solidFill>
                  <a:srgbClr val="000000"/>
                </a:solidFill>
                <a:latin typeface="Times New Roman" pitchFamily="18" charset="0"/>
                <a:cs typeface="Times New Roman" pitchFamily="18" charset="0"/>
              </a:rPr>
              <a:t>	</a:t>
            </a:r>
            <a:r>
              <a:rPr lang="en-US" sz="2400" smtClean="0">
                <a:solidFill>
                  <a:srgbClr val="000000"/>
                </a:solidFill>
                <a:latin typeface="Times New Roman" pitchFamily="18" charset="0"/>
                <a:cs typeface="Times New Roman" pitchFamily="18" charset="0"/>
              </a:rPr>
              <a:t>where </a:t>
            </a:r>
            <a:r>
              <a:rPr lang="en-US" sz="2400">
                <a:solidFill>
                  <a:srgbClr val="000000"/>
                </a:solidFill>
                <a:latin typeface="Times New Roman" pitchFamily="18" charset="0"/>
                <a:cs typeface="Times New Roman" pitchFamily="18" charset="0"/>
              </a:rPr>
              <a:t>T</a:t>
            </a:r>
            <a:r>
              <a:rPr lang="en-US" sz="1600">
                <a:solidFill>
                  <a:srgbClr val="000000"/>
                </a:solidFill>
                <a:latin typeface="Times New Roman" pitchFamily="18" charset="0"/>
                <a:cs typeface="Times New Roman" pitchFamily="18" charset="0"/>
              </a:rPr>
              <a:t>Q</a:t>
            </a:r>
            <a:r>
              <a:rPr lang="en-US" sz="2400">
                <a:solidFill>
                  <a:srgbClr val="000000"/>
                </a:solidFill>
                <a:latin typeface="Times New Roman" pitchFamily="18" charset="0"/>
                <a:cs typeface="Times New Roman" pitchFamily="18" charset="0"/>
              </a:rPr>
              <a:t> is in </a:t>
            </a:r>
            <a:r>
              <a:rPr lang="en-US" sz="2400" err="1">
                <a:solidFill>
                  <a:srgbClr val="000000"/>
                </a:solidFill>
                <a:latin typeface="Times New Roman" pitchFamily="18" charset="0"/>
                <a:cs typeface="Times New Roman" pitchFamily="18" charset="0"/>
              </a:rPr>
              <a:t>ms</a:t>
            </a:r>
            <a:r>
              <a:rPr lang="en-US" sz="2400">
                <a:solidFill>
                  <a:srgbClr val="000000"/>
                </a:solidFill>
                <a:latin typeface="Times New Roman" pitchFamily="18" charset="0"/>
                <a:cs typeface="Times New Roman" pitchFamily="18" charset="0"/>
              </a:rPr>
              <a:t>, F</a:t>
            </a:r>
            <a:r>
              <a:rPr lang="en-US" sz="1600">
                <a:solidFill>
                  <a:srgbClr val="000000"/>
                </a:solidFill>
                <a:latin typeface="Times New Roman" pitchFamily="18" charset="0"/>
                <a:cs typeface="Times New Roman" pitchFamily="18" charset="0"/>
              </a:rPr>
              <a:t>OSC</a:t>
            </a:r>
            <a:r>
              <a:rPr lang="en-US" sz="2400">
                <a:solidFill>
                  <a:srgbClr val="000000"/>
                </a:solidFill>
                <a:latin typeface="Times New Roman" pitchFamily="18" charset="0"/>
                <a:cs typeface="Times New Roman" pitchFamily="18" charset="0"/>
              </a:rPr>
              <a:t> is in MHz, and BRP is the baud rate </a:t>
            </a:r>
            <a:r>
              <a:rPr lang="en-US" sz="2400" smtClean="0">
                <a:solidFill>
                  <a:srgbClr val="000000"/>
                </a:solidFill>
                <a:latin typeface="Times New Roman" pitchFamily="18" charset="0"/>
                <a:cs typeface="Times New Roman" pitchFamily="18" charset="0"/>
              </a:rPr>
              <a:t>	prescaler </a:t>
            </a:r>
            <a:r>
              <a:rPr lang="en-US" sz="2400">
                <a:solidFill>
                  <a:srgbClr val="000000"/>
                </a:solidFill>
                <a:latin typeface="Times New Roman" pitchFamily="18" charset="0"/>
                <a:cs typeface="Times New Roman" pitchFamily="18" charset="0"/>
              </a:rPr>
              <a:t>(0 to 63).</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smtClean="0">
                <a:solidFill>
                  <a:srgbClr val="000000"/>
                </a:solidFill>
                <a:latin typeface="Times New Roman" pitchFamily="18" charset="0"/>
                <a:cs typeface="Times New Roman" pitchFamily="18" charset="0"/>
              </a:rPr>
              <a:t>The </a:t>
            </a:r>
            <a:r>
              <a:rPr lang="en-US" sz="2400">
                <a:solidFill>
                  <a:srgbClr val="000000"/>
                </a:solidFill>
                <a:latin typeface="Times New Roman" pitchFamily="18" charset="0"/>
                <a:cs typeface="Times New Roman" pitchFamily="18" charset="0"/>
              </a:rPr>
              <a:t>above equation can be written as</a:t>
            </a:r>
          </a:p>
          <a:p>
            <a:pPr marL="341313" indent="-341313">
              <a:spcBef>
                <a:spcPts val="800"/>
              </a:spcBef>
              <a:buFont typeface="Wingdings"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a:solidFill>
                <a:srgbClr val="000000"/>
              </a:solidFill>
              <a:latin typeface="Times New Roman" pitchFamily="18" charset="0"/>
              <a:cs typeface="Times New Roman" pitchFamily="18" charset="0"/>
            </a:endParaRPr>
          </a:p>
          <a:p>
            <a:pPr marL="342900" indent="-341313">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400">
                <a:solidFill>
                  <a:srgbClr val="000000"/>
                </a:solidFill>
                <a:latin typeface="Times New Roman" pitchFamily="18" charset="0"/>
                <a:cs typeface="Times New Roman" pitchFamily="18" charset="0"/>
              </a:rPr>
              <a:t> </a:t>
            </a:r>
          </a:p>
          <a:p>
            <a:pPr marL="341313" indent="-341313">
              <a:spcBef>
                <a:spcPts val="800"/>
              </a:spcBef>
              <a:buFont typeface="Wingdings"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a:solidFill>
                <a:srgbClr val="000000"/>
              </a:solidFill>
              <a:latin typeface="Times New Roman" pitchFamily="18" charset="0"/>
              <a:cs typeface="Times New Roman" pitchFamily="18" charset="0"/>
            </a:endParaRPr>
          </a:p>
          <a:p>
            <a:pPr marL="342900" indent="-341313">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400">
              <a:solidFill>
                <a:srgbClr val="000000"/>
              </a:solidFill>
              <a:latin typeface="Times New Roman" pitchFamily="18" charset="0"/>
              <a:cs typeface="Times New Roman" pitchFamily="18" charset="0"/>
            </a:endParaRPr>
          </a:p>
        </p:txBody>
      </p:sp>
      <p:pic>
        <p:nvPicPr>
          <p:cNvPr id="12390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2509837"/>
            <a:ext cx="6096000"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390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4724399"/>
            <a:ext cx="5496831" cy="62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114</a:t>
            </a:fld>
            <a:endParaRPr lang="en-IN"/>
          </a:p>
        </p:txBody>
      </p:sp>
      <p:pic>
        <p:nvPicPr>
          <p:cNvPr id="7" name="Picture 2" descr="C:\Users\student\Desktop\Untitled.png"/>
          <p:cNvPicPr>
            <a:picLocks noChangeAspect="1" noChangeArrowheads="1"/>
          </p:cNvPicPr>
          <p:nvPr/>
        </p:nvPicPr>
        <p:blipFill>
          <a:blip r:embed="rId5" cstate="print"/>
          <a:srcRect/>
          <a:stretch>
            <a:fillRect/>
          </a:stretch>
        </p:blipFill>
        <p:spPr bwMode="auto">
          <a:xfrm>
            <a:off x="7924800" y="0"/>
            <a:ext cx="838200" cy="685800"/>
          </a:xfrm>
          <a:prstGeom prst="rect">
            <a:avLst/>
          </a:prstGeom>
          <a:noFill/>
        </p:spPr>
      </p:pic>
    </p:spTree>
    <p:extLst>
      <p:ext uri="{BB962C8B-B14F-4D97-AF65-F5344CB8AC3E}">
        <p14:creationId xmlns:p14="http://schemas.microsoft.com/office/powerpoint/2010/main" xmlns="" val="21462580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1" name="Text Box 1"/>
          <p:cNvSpPr txBox="1">
            <a:spLocks noChangeArrowheads="1"/>
          </p:cNvSpPr>
          <p:nvPr/>
        </p:nvSpPr>
        <p:spPr bwMode="auto">
          <a:xfrm>
            <a:off x="457200" y="533400"/>
            <a:ext cx="8221663" cy="6172200"/>
          </a:xfrm>
          <a:prstGeom prst="rect">
            <a:avLst/>
          </a:prstGeom>
          <a:noFill/>
          <a:ln w="9525" cap="flat">
            <a:noFill/>
            <a:round/>
            <a:headEnd/>
            <a:tailEnd/>
          </a:ln>
          <a:effectLst/>
        </p:spPr>
        <p:txBody>
          <a:bodyPr lIns="90000" tIns="46800" rIns="90000" bIns="46800"/>
          <a:lstStyle/>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0000FF"/>
                </a:solidFill>
                <a:latin typeface="Times New Roman" pitchFamily="16" charset="0"/>
                <a:cs typeface="Times New Roman" pitchFamily="16" charset="0"/>
              </a:rPr>
              <a:t>Example problem:</a:t>
            </a:r>
          </a:p>
          <a:p>
            <a:pPr marL="344488" indent="-342900" algn="just">
              <a:spcBef>
                <a:spcPts val="800"/>
              </a:spcBef>
              <a:buClr>
                <a:schemeClr val="accent1"/>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000000"/>
                </a:solidFill>
                <a:latin typeface="Times New Roman" pitchFamily="16" charset="0"/>
                <a:cs typeface="Times New Roman" pitchFamily="16" charset="0"/>
              </a:rPr>
              <a:t>Assuming a clock frequency of 20MHz, a baud rate </a:t>
            </a:r>
            <a:r>
              <a:rPr lang="en-US" sz="2400" err="1">
                <a:solidFill>
                  <a:srgbClr val="000000"/>
                </a:solidFill>
                <a:latin typeface="Times New Roman" pitchFamily="16" charset="0"/>
                <a:cs typeface="Times New Roman" pitchFamily="16" charset="0"/>
              </a:rPr>
              <a:t>prescaler</a:t>
            </a:r>
            <a:r>
              <a:rPr lang="en-US" sz="2400">
                <a:solidFill>
                  <a:srgbClr val="000000"/>
                </a:solidFill>
                <a:latin typeface="Times New Roman" pitchFamily="16" charset="0"/>
                <a:cs typeface="Times New Roman" pitchFamily="16" charset="0"/>
              </a:rPr>
              <a:t> value of 1, and a nominal bit time of T</a:t>
            </a:r>
            <a:r>
              <a:rPr lang="en-US" sz="1600">
                <a:solidFill>
                  <a:srgbClr val="000000"/>
                </a:solidFill>
                <a:latin typeface="Times New Roman" pitchFamily="16" charset="0"/>
                <a:cs typeface="Times New Roman" pitchFamily="16" charset="0"/>
              </a:rPr>
              <a:t>BIT</a:t>
            </a:r>
            <a:r>
              <a:rPr lang="en-US" sz="2400">
                <a:solidFill>
                  <a:srgbClr val="000000"/>
                </a:solidFill>
                <a:latin typeface="Times New Roman" pitchFamily="16" charset="0"/>
                <a:cs typeface="Times New Roman" pitchFamily="16" charset="0"/>
              </a:rPr>
              <a:t> = 8 * T</a:t>
            </a:r>
            <a:r>
              <a:rPr lang="en-US" sz="1600">
                <a:solidFill>
                  <a:srgbClr val="000000"/>
                </a:solidFill>
                <a:latin typeface="Times New Roman" pitchFamily="16" charset="0"/>
                <a:cs typeface="Times New Roman" pitchFamily="16" charset="0"/>
              </a:rPr>
              <a:t>Q</a:t>
            </a:r>
            <a:r>
              <a:rPr lang="en-US" sz="2400">
                <a:solidFill>
                  <a:srgbClr val="000000"/>
                </a:solidFill>
                <a:latin typeface="Times New Roman" pitchFamily="16" charset="0"/>
                <a:cs typeface="Times New Roman" pitchFamily="16" charset="0"/>
              </a:rPr>
              <a:t>, determine the nominal bit rate.</a:t>
            </a:r>
          </a:p>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0000FF"/>
                </a:solidFill>
                <a:latin typeface="Times New Roman" pitchFamily="16" charset="0"/>
                <a:cs typeface="Times New Roman" pitchFamily="16" charset="0"/>
              </a:rPr>
              <a:t>Solution:</a:t>
            </a:r>
          </a:p>
          <a:p>
            <a:pPr marL="344487" indent="-342900" algn="just">
              <a:spcBef>
                <a:spcPts val="800"/>
              </a:spcBef>
              <a:buClr>
                <a:schemeClr val="accent1"/>
              </a:buClr>
              <a:buFont typeface="Wingdings" pitchFamily="2" charset="2"/>
              <a:buChar char="Ø"/>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000000"/>
                </a:solidFill>
                <a:latin typeface="Times New Roman" pitchFamily="16" charset="0"/>
                <a:cs typeface="Times New Roman" pitchFamily="16" charset="0"/>
              </a:rPr>
              <a:t>Using equation</a:t>
            </a:r>
          </a:p>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smtClean="0">
                <a:solidFill>
                  <a:srgbClr val="000000"/>
                </a:solidFill>
                <a:latin typeface="Times New Roman" pitchFamily="16" charset="0"/>
                <a:cs typeface="Times New Roman" pitchFamily="16" charset="0"/>
              </a:rPr>
              <a:t>	We </a:t>
            </a:r>
            <a:r>
              <a:rPr lang="en-US" sz="2400">
                <a:solidFill>
                  <a:srgbClr val="000000"/>
                </a:solidFill>
                <a:latin typeface="Times New Roman" pitchFamily="16" charset="0"/>
                <a:cs typeface="Times New Roman" pitchFamily="16" charset="0"/>
              </a:rPr>
              <a:t>get  </a:t>
            </a:r>
          </a:p>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a:solidFill>
                <a:srgbClr val="000000"/>
              </a:solidFill>
              <a:latin typeface="Times New Roman" pitchFamily="16" charset="0"/>
              <a:cs typeface="Times New Roman" pitchFamily="16" charset="0"/>
            </a:endParaRPr>
          </a:p>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a:solidFill>
                <a:srgbClr val="000000"/>
              </a:solidFill>
              <a:latin typeface="Times New Roman" pitchFamily="16" charset="0"/>
              <a:cs typeface="Times New Roman" pitchFamily="16" charset="0"/>
            </a:endParaRPr>
          </a:p>
        </p:txBody>
      </p:sp>
      <p:pic>
        <p:nvPicPr>
          <p:cNvPr id="12493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2662237"/>
            <a:ext cx="5859463"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493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3200400"/>
            <a:ext cx="4797822"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493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62200" y="4148138"/>
            <a:ext cx="4114800"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4934"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76400" y="4953000"/>
            <a:ext cx="570388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115</a:t>
            </a:fld>
            <a:endParaRPr lang="en-IN"/>
          </a:p>
        </p:txBody>
      </p:sp>
      <p:pic>
        <p:nvPicPr>
          <p:cNvPr id="9" name="Picture 2" descr="C:\Users\student\Desktop\Untitled.png"/>
          <p:cNvPicPr>
            <a:picLocks noChangeAspect="1" noChangeArrowheads="1"/>
          </p:cNvPicPr>
          <p:nvPr/>
        </p:nvPicPr>
        <p:blipFill>
          <a:blip r:embed="rId7"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765668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457200" y="609600"/>
            <a:ext cx="8221663"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050" dirty="0" smtClean="0">
                <a:solidFill>
                  <a:srgbClr val="000000"/>
                </a:solidFill>
                <a:latin typeface="Times New Roman" pitchFamily="16" charset="0"/>
                <a:ea typeface="Droid Sans" charset="0"/>
                <a:cs typeface="Times New Roman" pitchFamily="16" charset="0"/>
              </a:rPr>
              <a:t>In order to compensate for phase shifts between the oscillator frequencies of nodes on a bus, each CAN controller must synchronize to the relevant signal edge of the received signal.</a:t>
            </a:r>
          </a:p>
          <a:p>
            <a:pPr algn="just" eaLnBrk="1" hangingPunct="1">
              <a:spcBef>
                <a:spcPts val="800"/>
              </a:spcBef>
              <a:buClr>
                <a:schemeClr val="accent1"/>
              </a:buClr>
              <a:buFont typeface="Wingdings" charset="2"/>
              <a:buChar char=""/>
            </a:pPr>
            <a:r>
              <a:rPr lang="en-US" sz="2050" dirty="0" smtClean="0">
                <a:solidFill>
                  <a:srgbClr val="000000"/>
                </a:solidFill>
                <a:latin typeface="Times New Roman" pitchFamily="16" charset="0"/>
                <a:ea typeface="Droid Sans" charset="0"/>
                <a:cs typeface="Times New Roman" pitchFamily="16" charset="0"/>
              </a:rPr>
              <a:t>Two </a:t>
            </a:r>
            <a:r>
              <a:rPr lang="en-US" sz="2050" dirty="0">
                <a:solidFill>
                  <a:srgbClr val="000000"/>
                </a:solidFill>
                <a:latin typeface="Times New Roman" pitchFamily="16" charset="0"/>
                <a:ea typeface="Droid Sans" charset="0"/>
                <a:cs typeface="Times New Roman" pitchFamily="16" charset="0"/>
              </a:rPr>
              <a:t>types of synchronization are defined: hard synchronization and resynchronization.</a:t>
            </a:r>
          </a:p>
          <a:p>
            <a:pPr algn="just" eaLnBrk="1" hangingPunct="1">
              <a:spcBef>
                <a:spcPts val="800"/>
              </a:spcBef>
              <a:buClr>
                <a:schemeClr val="accent1"/>
              </a:buClr>
              <a:buFont typeface="Wingdings" charset="2"/>
              <a:buChar char=""/>
            </a:pPr>
            <a:r>
              <a:rPr lang="en-US" sz="2050" dirty="0">
                <a:solidFill>
                  <a:srgbClr val="000000"/>
                </a:solidFill>
                <a:latin typeface="Times New Roman" pitchFamily="16" charset="0"/>
                <a:ea typeface="Droid Sans" charset="0"/>
                <a:cs typeface="Times New Roman" pitchFamily="16" charset="0"/>
              </a:rPr>
              <a:t>Hard synchronization is used only at the beginning of a message frame, when each CAN node aligns the </a:t>
            </a:r>
            <a:r>
              <a:rPr lang="en-US" sz="2050" dirty="0" err="1">
                <a:solidFill>
                  <a:srgbClr val="000000"/>
                </a:solidFill>
                <a:latin typeface="Times New Roman" pitchFamily="16" charset="0"/>
                <a:ea typeface="Droid Sans" charset="0"/>
                <a:cs typeface="Times New Roman" pitchFamily="16" charset="0"/>
              </a:rPr>
              <a:t>Sync_Seg</a:t>
            </a:r>
            <a:r>
              <a:rPr lang="en-US" sz="2050" dirty="0">
                <a:solidFill>
                  <a:srgbClr val="000000"/>
                </a:solidFill>
                <a:latin typeface="Times New Roman" pitchFamily="16" charset="0"/>
                <a:ea typeface="Droid Sans" charset="0"/>
                <a:cs typeface="Times New Roman" pitchFamily="16" charset="0"/>
              </a:rPr>
              <a:t> of its current bit time to the recessive or dominant edge of the transmitted start of frame. </a:t>
            </a:r>
            <a:endParaRPr lang="en-US" sz="205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050" dirty="0" smtClean="0">
                <a:solidFill>
                  <a:srgbClr val="000000"/>
                </a:solidFill>
                <a:latin typeface="Times New Roman" pitchFamily="16" charset="0"/>
                <a:ea typeface="Droid Sans" charset="0"/>
                <a:cs typeface="Times New Roman" pitchFamily="16" charset="0"/>
              </a:rPr>
              <a:t>According </a:t>
            </a:r>
            <a:r>
              <a:rPr lang="en-US" sz="2050" dirty="0">
                <a:solidFill>
                  <a:srgbClr val="000000"/>
                </a:solidFill>
                <a:latin typeface="Times New Roman" pitchFamily="16" charset="0"/>
                <a:ea typeface="Droid Sans" charset="0"/>
                <a:cs typeface="Times New Roman" pitchFamily="16" charset="0"/>
              </a:rPr>
              <a:t>to the rules of synchronization, if a hard synchronization occurs, there will not be a resynchronization within that bit time.</a:t>
            </a:r>
          </a:p>
          <a:p>
            <a:pPr algn="just" eaLnBrk="1" hangingPunct="1">
              <a:spcBef>
                <a:spcPts val="800"/>
              </a:spcBef>
              <a:buClr>
                <a:schemeClr val="accent1"/>
              </a:buClr>
              <a:buFont typeface="Wingdings" charset="2"/>
              <a:buChar char=""/>
            </a:pPr>
            <a:r>
              <a:rPr lang="en-US" sz="2050" dirty="0">
                <a:solidFill>
                  <a:srgbClr val="000000"/>
                </a:solidFill>
                <a:latin typeface="Times New Roman" pitchFamily="16" charset="0"/>
                <a:ea typeface="Droid Sans" charset="0"/>
                <a:cs typeface="Times New Roman" pitchFamily="16" charset="0"/>
              </a:rPr>
              <a:t>With resynchronization, Phase_Seg1 may be lengthened or Phase_Seg2 may be shortened. </a:t>
            </a:r>
            <a:endParaRPr lang="en-US" sz="205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050" dirty="0" smtClean="0">
                <a:solidFill>
                  <a:srgbClr val="000000"/>
                </a:solidFill>
                <a:latin typeface="Times New Roman" pitchFamily="16" charset="0"/>
                <a:ea typeface="Droid Sans" charset="0"/>
                <a:cs typeface="Times New Roman" pitchFamily="16" charset="0"/>
              </a:rPr>
              <a:t>The </a:t>
            </a:r>
            <a:r>
              <a:rPr lang="en-US" sz="2050" dirty="0">
                <a:solidFill>
                  <a:srgbClr val="000000"/>
                </a:solidFill>
                <a:latin typeface="Times New Roman" pitchFamily="16" charset="0"/>
                <a:ea typeface="Droid Sans" charset="0"/>
                <a:cs typeface="Times New Roman" pitchFamily="16" charset="0"/>
              </a:rPr>
              <a:t>amount of change in the phase buffer segments has an upper bound given by the synchronization jump width (SJW). </a:t>
            </a:r>
            <a:endParaRPr lang="en-US" sz="205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050" dirty="0" smtClean="0">
                <a:solidFill>
                  <a:srgbClr val="000000"/>
                </a:solidFill>
                <a:latin typeface="Times New Roman" pitchFamily="16" charset="0"/>
                <a:ea typeface="Droid Sans" charset="0"/>
                <a:cs typeface="Times New Roman" pitchFamily="16" charset="0"/>
              </a:rPr>
              <a:t>The </a:t>
            </a:r>
            <a:r>
              <a:rPr lang="en-US" sz="2050" dirty="0">
                <a:solidFill>
                  <a:srgbClr val="000000"/>
                </a:solidFill>
                <a:latin typeface="Times New Roman" pitchFamily="16" charset="0"/>
                <a:ea typeface="Droid Sans" charset="0"/>
                <a:cs typeface="Times New Roman" pitchFamily="16" charset="0"/>
              </a:rPr>
              <a:t>SJW is programmable between 1 and 4, and its value is added to Phase_Seg1 or subtracted from Phase_Seg2.</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116</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3390554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117</a:t>
            </a:fld>
            <a:endParaRPr lang="en-IN"/>
          </a:p>
        </p:txBody>
      </p:sp>
      <p:sp>
        <p:nvSpPr>
          <p:cNvPr id="126980" name="Content Placeholder 2"/>
          <p:cNvSpPr>
            <a:spLocks noGrp="1"/>
          </p:cNvSpPr>
          <p:nvPr>
            <p:ph idx="4294967295"/>
          </p:nvPr>
        </p:nvSpPr>
        <p:spPr bwMode="auto">
          <a:xfrm>
            <a:off x="923925" y="914400"/>
            <a:ext cx="8220075" cy="5638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00050" indent="-400050" algn="just" eaLnBrk="1" hangingPunct="1">
              <a:buSzPct val="100000"/>
              <a:buFont typeface="Wingdings" charset="2"/>
              <a:buChar char="Ø"/>
            </a:pPr>
            <a:r>
              <a:rPr lang="en-US" sz="2400" smtClean="0">
                <a:latin typeface="Times New Roman" pitchFamily="16" charset="0"/>
              </a:rPr>
              <a:t>In general any kind of PIC microcontroller can be used in CAN bus based projects. Some PIC microcontrollers have the built-in CAN modules.</a:t>
            </a:r>
          </a:p>
          <a:p>
            <a:pPr marL="400050" indent="-400050" algn="just" eaLnBrk="1" hangingPunct="1">
              <a:buSzPct val="100000"/>
              <a:buFont typeface="Wingdings" charset="2"/>
              <a:buChar char="Ø"/>
            </a:pPr>
            <a:r>
              <a:rPr lang="en-US" sz="2400" smtClean="0">
                <a:latin typeface="Times New Roman" pitchFamily="16" charset="0"/>
              </a:rPr>
              <a:t>For e.g., PIC microcontroller PIC18F258 has built-in CAN modules which can simplify the design of CAN bus based systems.</a:t>
            </a:r>
          </a:p>
          <a:p>
            <a:pPr marL="400050" indent="-400050" algn="just" eaLnBrk="1" hangingPunct="1">
              <a:buSzPct val="100000"/>
              <a:buFont typeface="Wingdings" charset="2"/>
              <a:buChar char="Ø"/>
            </a:pPr>
            <a:r>
              <a:rPr lang="en-US" sz="2400" smtClean="0">
                <a:latin typeface="Times New Roman" pitchFamily="16" charset="0"/>
              </a:rPr>
              <a:t>The microcontrollers with no built-in CAN bus can also be used in CAN bus applications but some additional hardware and software are required. This makes the design more complex and expensive.</a:t>
            </a:r>
          </a:p>
          <a:p>
            <a:pPr marL="400050" indent="-400050" algn="just" eaLnBrk="1" hangingPunct="1">
              <a:buSzPct val="100000"/>
              <a:buFont typeface="Wingdings" charset="2"/>
              <a:buChar char="Ø"/>
            </a:pPr>
            <a:r>
              <a:rPr lang="en-US" sz="2400" smtClean="0">
                <a:latin typeface="Times New Roman" pitchFamily="16" charset="0"/>
              </a:rPr>
              <a:t>The figure shown below is the block diagram of PIC micro controller based CAN bus application using a PIC12 or PIC16 type microcontroller (e.g. PIC16F84) with no built-in CAN module.</a:t>
            </a:r>
          </a:p>
        </p:txBody>
      </p:sp>
      <p:sp>
        <p:nvSpPr>
          <p:cNvPr id="126981" name="TextBox 3"/>
          <p:cNvSpPr txBox="1">
            <a:spLocks noChangeArrowheads="1"/>
          </p:cNvSpPr>
          <p:nvPr/>
        </p:nvSpPr>
        <p:spPr bwMode="auto">
          <a:xfrm>
            <a:off x="381000" y="436562"/>
            <a:ext cx="79248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500" b="1">
                <a:solidFill>
                  <a:srgbClr val="0000FF"/>
                </a:solidFill>
                <a:latin typeface="Times New Roman" pitchFamily="16" charset="0"/>
                <a:cs typeface="Times New Roman" pitchFamily="16" charset="0"/>
              </a:rPr>
              <a:t>PIC MICROCONTROLLER CAN INTERFACE</a:t>
            </a:r>
            <a:endParaRPr lang="en-IN" sz="2500">
              <a:solidFill>
                <a:srgbClr val="0000FF"/>
              </a:solidFill>
            </a:endParaRPr>
          </a:p>
        </p:txBody>
      </p:sp>
      <p:pic>
        <p:nvPicPr>
          <p:cNvPr id="6"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p14="http://schemas.microsoft.com/office/powerpoint/2010/main" xmlns="" val="11076621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118</a:t>
            </a:fld>
            <a:endParaRPr lang="en-IN"/>
          </a:p>
        </p:txBody>
      </p:sp>
      <p:sp>
        <p:nvSpPr>
          <p:cNvPr id="128004" name="Content Placeholder 2"/>
          <p:cNvSpPr>
            <a:spLocks noGrp="1"/>
          </p:cNvSpPr>
          <p:nvPr>
            <p:ph idx="4294967295"/>
          </p:nvPr>
        </p:nvSpPr>
        <p:spPr bwMode="auto">
          <a:xfrm>
            <a:off x="923925" y="1447800"/>
            <a:ext cx="8220075" cy="4800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 typeface="Times New Roman" pitchFamily="16" charset="0"/>
              <a:buNone/>
            </a:pPr>
            <a:endParaRPr lang="en-US" sz="2400" smtClean="0">
              <a:latin typeface="Times New Roman" pitchFamily="16" charset="0"/>
              <a:cs typeface="Times New Roman" pitchFamily="16" charset="0"/>
            </a:endParaRPr>
          </a:p>
          <a:p>
            <a:pPr eaLnBrk="1" hangingPunct="1">
              <a:buFont typeface="Times New Roman" pitchFamily="16" charset="0"/>
              <a:buNone/>
            </a:pPr>
            <a:endParaRPr lang="en-US" sz="2400" smtClean="0">
              <a:latin typeface="Times New Roman" pitchFamily="16" charset="0"/>
              <a:cs typeface="Times New Roman" pitchFamily="16" charset="0"/>
            </a:endParaRPr>
          </a:p>
          <a:p>
            <a:pPr eaLnBrk="1" hangingPunct="1">
              <a:buFont typeface="Times New Roman" pitchFamily="16" charset="0"/>
              <a:buNone/>
            </a:pPr>
            <a:endParaRPr lang="en-US" sz="2400" smtClean="0">
              <a:latin typeface="Times New Roman" pitchFamily="16" charset="0"/>
              <a:cs typeface="Times New Roman" pitchFamily="16" charset="0"/>
            </a:endParaRPr>
          </a:p>
          <a:p>
            <a:pPr eaLnBrk="1" hangingPunct="1">
              <a:buFont typeface="Times New Roman" pitchFamily="16" charset="0"/>
              <a:buNone/>
            </a:pPr>
            <a:endParaRPr lang="en-US" sz="2400" smtClean="0">
              <a:latin typeface="Times New Roman" pitchFamily="16" charset="0"/>
              <a:cs typeface="Times New Roman" pitchFamily="16" charset="0"/>
            </a:endParaRPr>
          </a:p>
          <a:p>
            <a:pPr eaLnBrk="1" hangingPunct="1">
              <a:buFont typeface="Times New Roman" pitchFamily="16" charset="0"/>
              <a:buNone/>
            </a:pPr>
            <a:endParaRPr lang="en-US" sz="2400" smtClean="0">
              <a:latin typeface="Times New Roman" pitchFamily="16" charset="0"/>
              <a:cs typeface="Times New Roman" pitchFamily="16" charset="0"/>
            </a:endParaRPr>
          </a:p>
          <a:p>
            <a:pPr eaLnBrk="1" hangingPunct="1">
              <a:buFont typeface="Times New Roman" pitchFamily="16" charset="0"/>
              <a:buNone/>
            </a:pPr>
            <a:endParaRPr lang="en-US" sz="2400" smtClean="0">
              <a:latin typeface="Times New Roman" pitchFamily="16" charset="0"/>
              <a:cs typeface="Times New Roman" pitchFamily="16" charset="0"/>
            </a:endParaRPr>
          </a:p>
          <a:p>
            <a:pPr eaLnBrk="1" hangingPunct="1">
              <a:buFont typeface="Times New Roman" pitchFamily="16" charset="0"/>
              <a:buNone/>
            </a:pPr>
            <a:endParaRPr lang="en-US" sz="2400" smtClean="0">
              <a:latin typeface="Times New Roman" pitchFamily="16" charset="0"/>
              <a:cs typeface="Times New Roman" pitchFamily="16" charset="0"/>
            </a:endParaRPr>
          </a:p>
          <a:p>
            <a:pPr eaLnBrk="1" hangingPunct="1">
              <a:buFont typeface="Times New Roman" pitchFamily="16" charset="0"/>
              <a:buNone/>
            </a:pPr>
            <a:endParaRPr lang="en-US" sz="2400" smtClean="0">
              <a:latin typeface="Times New Roman" pitchFamily="16" charset="0"/>
              <a:cs typeface="Times New Roman" pitchFamily="16" charset="0"/>
            </a:endParaRPr>
          </a:p>
          <a:p>
            <a:pPr algn="just" eaLnBrk="1" hangingPunct="1">
              <a:buSzPct val="100000"/>
              <a:buFont typeface="Wingdings" charset="2"/>
              <a:buChar char="Ø"/>
            </a:pPr>
            <a:r>
              <a:rPr lang="en-US" sz="2400" smtClean="0">
                <a:latin typeface="Times New Roman" pitchFamily="16" charset="0"/>
                <a:cs typeface="Times New Roman" pitchFamily="16" charset="0"/>
              </a:rPr>
              <a:t>As seen in the block diagram, we can see that the microcontroller is connected to the CAN bus using an external MCP2515 CAN controller chip and an MCP2551 CAN transceiver chip.</a:t>
            </a:r>
          </a:p>
        </p:txBody>
      </p:sp>
      <p:pic>
        <p:nvPicPr>
          <p:cNvPr id="12800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533400"/>
            <a:ext cx="7391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228600"/>
            <a:ext cx="838200" cy="685800"/>
          </a:xfrm>
          <a:prstGeom prst="rect">
            <a:avLst/>
          </a:prstGeom>
          <a:noFill/>
        </p:spPr>
      </p:pic>
    </p:spTree>
    <p:extLst>
      <p:ext uri="{BB962C8B-B14F-4D97-AF65-F5344CB8AC3E}">
        <p14:creationId xmlns:p14="http://schemas.microsoft.com/office/powerpoint/2010/main" xmlns="" val="31949571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119</a:t>
            </a:fld>
            <a:endParaRPr lang="en-IN"/>
          </a:p>
        </p:txBody>
      </p:sp>
      <p:sp>
        <p:nvSpPr>
          <p:cNvPr id="129028" name="Content Placeholder 2"/>
          <p:cNvSpPr>
            <a:spLocks noGrp="1"/>
          </p:cNvSpPr>
          <p:nvPr>
            <p:ph idx="4294967295"/>
          </p:nvPr>
        </p:nvSpPr>
        <p:spPr bwMode="auto">
          <a:xfrm>
            <a:off x="923925" y="533400"/>
            <a:ext cx="8220075" cy="6172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SzPct val="100000"/>
              <a:buFont typeface="Wingdings" charset="2"/>
              <a:buChar char="Ø"/>
            </a:pPr>
            <a:r>
              <a:rPr lang="en-US" sz="2400" smtClean="0">
                <a:latin typeface="Times New Roman" pitchFamily="16" charset="0"/>
                <a:cs typeface="Times New Roman" pitchFamily="16" charset="0"/>
              </a:rPr>
              <a:t>The new CAN bus based designs can use a PIC microcontroller which has built-in CAN controller module.</a:t>
            </a:r>
          </a:p>
          <a:p>
            <a:pPr algn="just" eaLnBrk="1" hangingPunct="1">
              <a:buSzPct val="100000"/>
              <a:buFont typeface="Wingdings" charset="2"/>
              <a:buChar char="Ø"/>
            </a:pPr>
            <a:r>
              <a:rPr lang="en-US" sz="2400" smtClean="0">
                <a:latin typeface="Times New Roman" pitchFamily="16" charset="0"/>
                <a:cs typeface="Times New Roman" pitchFamily="16" charset="0"/>
              </a:rPr>
              <a:t>The figure shown below include built-in CAN controller hardware on the chip. </a:t>
            </a:r>
          </a:p>
          <a:p>
            <a:pPr algn="just" eaLnBrk="1" hangingPunct="1">
              <a:buSzPct val="100000"/>
              <a:buFont typeface="Wingdings" charset="2"/>
              <a:buChar char="Ø"/>
            </a:pPr>
            <a:r>
              <a:rPr lang="en-US" sz="2400" smtClean="0">
                <a:latin typeface="Times New Roman" pitchFamily="16" charset="0"/>
                <a:cs typeface="Times New Roman" pitchFamily="16" charset="0"/>
              </a:rPr>
              <a:t>The microcontroller can be made a CAN node by adding a CAN transceiver chip.</a:t>
            </a:r>
          </a:p>
          <a:p>
            <a:pPr eaLnBrk="1" hangingPunct="1">
              <a:buFont typeface="Times New Roman" pitchFamily="16" charset="0"/>
              <a:buNone/>
            </a:pPr>
            <a:endParaRPr lang="en-US" sz="2400" smtClean="0">
              <a:latin typeface="Times New Roman" pitchFamily="16" charset="0"/>
              <a:cs typeface="Times New Roman" pitchFamily="16" charset="0"/>
            </a:endParaRPr>
          </a:p>
        </p:txBody>
      </p:sp>
      <p:pic>
        <p:nvPicPr>
          <p:cNvPr id="12902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851608"/>
            <a:ext cx="7162800" cy="3396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292484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685800"/>
            <a:ext cx="82296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3375" indent="-33337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tabLst/>
            </a:pPr>
            <a:r>
              <a:rPr lang="en-US" sz="3050">
                <a:solidFill>
                  <a:srgbClr val="000000"/>
                </a:solidFill>
                <a:latin typeface="Calibri" pitchFamily="32" charset="0"/>
                <a:ea typeface="Droid Sans" charset="0"/>
                <a:cs typeface="Droid Sans" charset="0"/>
              </a:rPr>
              <a:t>USB signals are bi-phase and the signals from the host computer are sent using NRZI data encoding technique.</a:t>
            </a:r>
          </a:p>
          <a:p>
            <a:pPr marL="457200" indent="-457200" algn="just" eaLnBrk="1" hangingPunct="1">
              <a:spcBef>
                <a:spcPts val="1800"/>
              </a:spcBef>
              <a:buClr>
                <a:schemeClr val="accent1"/>
              </a:buClr>
              <a:buFont typeface="Wingdings" pitchFamily="2" charset="2"/>
              <a:buChar char="Ø"/>
              <a:tabLst/>
            </a:pPr>
            <a:r>
              <a:rPr lang="en-US" sz="3050">
                <a:solidFill>
                  <a:srgbClr val="000000"/>
                </a:solidFill>
                <a:latin typeface="Calibri" pitchFamily="32" charset="0"/>
                <a:ea typeface="Droid Sans" charset="0"/>
                <a:cs typeface="Droid Sans" charset="0"/>
              </a:rPr>
              <a:t>Bi-phase signals are those signals which used two opposite signal phases i.e. 0i-180i. For example, the phase shift could be 0i for encoding a 0 and 180i for encoding a 1 or the phase shift could be -90i for a 0 and +90i for a 1. </a:t>
            </a:r>
            <a:endParaRPr lang="en-US" sz="3050" smtClean="0">
              <a:solidFill>
                <a:srgbClr val="000000"/>
              </a:solidFill>
              <a:latin typeface="Calibri" pitchFamily="32" charset="0"/>
              <a:ea typeface="Droid Sans" charset="0"/>
              <a:cs typeface="Droid Sans" charset="0"/>
            </a:endParaRPr>
          </a:p>
          <a:p>
            <a:pPr marL="457200" indent="-457200" algn="just" eaLnBrk="1" hangingPunct="1">
              <a:spcBef>
                <a:spcPts val="1800"/>
              </a:spcBef>
              <a:buClr>
                <a:schemeClr val="accent1"/>
              </a:buClr>
              <a:buFont typeface="Wingdings" pitchFamily="2" charset="2"/>
              <a:buChar char="Ø"/>
              <a:tabLst/>
            </a:pPr>
            <a:r>
              <a:rPr lang="en-US" sz="3050" smtClean="0">
                <a:solidFill>
                  <a:srgbClr val="000000"/>
                </a:solidFill>
                <a:latin typeface="Calibri" pitchFamily="32" charset="0"/>
                <a:ea typeface="Droid Sans" charset="0"/>
                <a:cs typeface="Droid Sans" charset="0"/>
              </a:rPr>
              <a:t>In </a:t>
            </a:r>
            <a:r>
              <a:rPr lang="en-US" sz="3050">
                <a:solidFill>
                  <a:srgbClr val="000000"/>
                </a:solidFill>
                <a:latin typeface="Calibri" pitchFamily="32" charset="0"/>
                <a:ea typeface="Droid Sans" charset="0"/>
                <a:cs typeface="Droid Sans" charset="0"/>
              </a:rPr>
              <a:t>either case the phase shift between those two signals will be 180i apart.</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12</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620000" y="0"/>
            <a:ext cx="1085850" cy="847725"/>
          </a:xfrm>
          <a:prstGeom prst="rect">
            <a:avLst/>
          </a:prstGeom>
          <a:noFill/>
        </p:spPr>
      </p:pic>
    </p:spTree>
    <p:extLst>
      <p:ext uri="{BB962C8B-B14F-4D97-AF65-F5344CB8AC3E}">
        <p14:creationId xmlns:p14="http://schemas.microsoft.com/office/powerpoint/2010/main" xmlns="" val="31949244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120</a:t>
            </a:fld>
            <a:endParaRPr lang="en-IN"/>
          </a:p>
        </p:txBody>
      </p:sp>
      <p:sp>
        <p:nvSpPr>
          <p:cNvPr id="130052" name="Content Placeholder 2"/>
          <p:cNvSpPr>
            <a:spLocks noGrp="1"/>
          </p:cNvSpPr>
          <p:nvPr>
            <p:ph idx="4294967295"/>
          </p:nvPr>
        </p:nvSpPr>
        <p:spPr bwMode="auto">
          <a:xfrm>
            <a:off x="685800" y="685800"/>
            <a:ext cx="8220075" cy="5943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SzPct val="100000"/>
              <a:buFont typeface="Wingdings" charset="2"/>
              <a:buChar char="Ø"/>
            </a:pPr>
            <a:r>
              <a:rPr lang="en-US" sz="2000" dirty="0" smtClean="0">
                <a:latin typeface="Times New Roman" pitchFamily="16" charset="0"/>
                <a:cs typeface="Times New Roman" pitchFamily="16" charset="0"/>
              </a:rPr>
              <a:t>The table shown below indicate some of the PIC microcontrollers that include a CAN module.</a:t>
            </a:r>
          </a:p>
        </p:txBody>
      </p:sp>
      <p:pic>
        <p:nvPicPr>
          <p:cNvPr id="13005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295400"/>
            <a:ext cx="71628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21674405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121</a:t>
            </a:fld>
            <a:endParaRPr lang="en-IN"/>
          </a:p>
        </p:txBody>
      </p:sp>
      <p:sp>
        <p:nvSpPr>
          <p:cNvPr id="131076" name="Content Placeholder 2"/>
          <p:cNvSpPr>
            <a:spLocks noGrp="1"/>
          </p:cNvSpPr>
          <p:nvPr>
            <p:ph idx="4294967295"/>
          </p:nvPr>
        </p:nvSpPr>
        <p:spPr bwMode="auto">
          <a:xfrm>
            <a:off x="0" y="838200"/>
            <a:ext cx="8220075" cy="5791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SzPct val="100000"/>
              <a:buFont typeface="Wingdings" charset="2"/>
              <a:buChar char="Ø"/>
            </a:pPr>
            <a:r>
              <a:rPr lang="en-US" sz="2300" smtClean="0">
                <a:latin typeface="Times New Roman" pitchFamily="16" charset="0"/>
                <a:cs typeface="Times New Roman" pitchFamily="16" charset="0"/>
              </a:rPr>
              <a:t>PIC18F258 can is one of the PIC microcontroller’s which has got a built-in CAN module.</a:t>
            </a:r>
          </a:p>
          <a:p>
            <a:pPr algn="just" eaLnBrk="1" hangingPunct="1">
              <a:buSzPct val="100000"/>
              <a:buFont typeface="Wingdings" charset="2"/>
              <a:buChar char="Ø"/>
            </a:pPr>
            <a:r>
              <a:rPr lang="en-US" sz="2300" smtClean="0">
                <a:latin typeface="Times New Roman" pitchFamily="16" charset="0"/>
                <a:cs typeface="Times New Roman" pitchFamily="16" charset="0"/>
              </a:rPr>
              <a:t>The features of PIC18F258 microcontroller has the following features.</a:t>
            </a:r>
          </a:p>
          <a:p>
            <a:pPr lvl="1" eaLnBrk="1" hangingPunct="1">
              <a:buClr>
                <a:srgbClr val="FF00FF"/>
              </a:buClr>
              <a:buFont typeface="Arial" charset="0"/>
              <a:buChar char="•"/>
            </a:pPr>
            <a:r>
              <a:rPr lang="en-US" sz="2300" smtClean="0">
                <a:latin typeface="Times New Roman" pitchFamily="16" charset="0"/>
                <a:cs typeface="Times New Roman" pitchFamily="16" charset="0"/>
              </a:rPr>
              <a:t>32K flash program memory</a:t>
            </a:r>
          </a:p>
          <a:p>
            <a:pPr lvl="1" eaLnBrk="1" hangingPunct="1">
              <a:buClr>
                <a:srgbClr val="FF00FF"/>
              </a:buClr>
              <a:buFont typeface="Arial" charset="0"/>
              <a:buChar char="•"/>
            </a:pPr>
            <a:r>
              <a:rPr lang="en-US" sz="2300" smtClean="0">
                <a:latin typeface="Times New Roman" pitchFamily="16" charset="0"/>
                <a:cs typeface="Times New Roman" pitchFamily="16" charset="0"/>
              </a:rPr>
              <a:t>1536 bytes RAM data memory</a:t>
            </a:r>
          </a:p>
          <a:p>
            <a:pPr lvl="1" eaLnBrk="1" hangingPunct="1">
              <a:buClr>
                <a:srgbClr val="FF00FF"/>
              </a:buClr>
              <a:buFont typeface="Arial" charset="0"/>
              <a:buChar char="•"/>
            </a:pPr>
            <a:r>
              <a:rPr lang="en-US" sz="2300" smtClean="0">
                <a:latin typeface="Times New Roman" pitchFamily="16" charset="0"/>
                <a:cs typeface="Times New Roman" pitchFamily="16" charset="0"/>
              </a:rPr>
              <a:t>256 bytes EEPROM memory</a:t>
            </a:r>
          </a:p>
          <a:p>
            <a:pPr lvl="1" eaLnBrk="1" hangingPunct="1">
              <a:buClr>
                <a:srgbClr val="FF00FF"/>
              </a:buClr>
              <a:buFont typeface="Arial" charset="0"/>
              <a:buChar char="•"/>
            </a:pPr>
            <a:r>
              <a:rPr lang="en-US" sz="2300" smtClean="0">
                <a:latin typeface="Times New Roman" pitchFamily="16" charset="0"/>
                <a:cs typeface="Times New Roman" pitchFamily="16" charset="0"/>
              </a:rPr>
              <a:t>22 I/O ports</a:t>
            </a:r>
          </a:p>
          <a:p>
            <a:pPr lvl="1" eaLnBrk="1" hangingPunct="1">
              <a:buClr>
                <a:srgbClr val="FF00FF"/>
              </a:buClr>
              <a:buFont typeface="Arial" charset="0"/>
              <a:buChar char="•"/>
            </a:pPr>
            <a:r>
              <a:rPr lang="en-US" sz="2300" smtClean="0">
                <a:latin typeface="Times New Roman" pitchFamily="16" charset="0"/>
                <a:cs typeface="Times New Roman" pitchFamily="16" charset="0"/>
              </a:rPr>
              <a:t>5-channel 10-bit A/D converters</a:t>
            </a:r>
          </a:p>
          <a:p>
            <a:pPr lvl="1" eaLnBrk="1" hangingPunct="1">
              <a:buClr>
                <a:srgbClr val="FF00FF"/>
              </a:buClr>
              <a:buFont typeface="Arial" charset="0"/>
              <a:buChar char="•"/>
            </a:pPr>
            <a:r>
              <a:rPr lang="en-US" sz="2300" smtClean="0">
                <a:latin typeface="Times New Roman" pitchFamily="16" charset="0"/>
                <a:cs typeface="Times New Roman" pitchFamily="16" charset="0"/>
              </a:rPr>
              <a:t>Three timers/counters</a:t>
            </a:r>
          </a:p>
          <a:p>
            <a:pPr lvl="1" eaLnBrk="1" hangingPunct="1">
              <a:buClr>
                <a:srgbClr val="FF00FF"/>
              </a:buClr>
              <a:buFont typeface="Arial" charset="0"/>
              <a:buChar char="•"/>
            </a:pPr>
            <a:r>
              <a:rPr lang="en-US" sz="2300" smtClean="0">
                <a:latin typeface="Times New Roman" pitchFamily="16" charset="0"/>
                <a:cs typeface="Times New Roman" pitchFamily="16" charset="0"/>
              </a:rPr>
              <a:t>Three external interrupt pins</a:t>
            </a:r>
          </a:p>
          <a:p>
            <a:pPr lvl="1" eaLnBrk="1" hangingPunct="1">
              <a:buClr>
                <a:srgbClr val="FF00FF"/>
              </a:buClr>
              <a:buFont typeface="Arial" charset="0"/>
              <a:buChar char="•"/>
            </a:pPr>
            <a:r>
              <a:rPr lang="en-US" sz="2300" smtClean="0">
                <a:latin typeface="Times New Roman" pitchFamily="16" charset="0"/>
                <a:cs typeface="Times New Roman" pitchFamily="16" charset="0"/>
              </a:rPr>
              <a:t>High-current (25mA) sink/source</a:t>
            </a:r>
          </a:p>
          <a:p>
            <a:pPr lvl="1" eaLnBrk="1" hangingPunct="1">
              <a:buClr>
                <a:srgbClr val="FF00FF"/>
              </a:buClr>
              <a:buFont typeface="Arial" charset="0"/>
              <a:buChar char="•"/>
            </a:pPr>
            <a:r>
              <a:rPr lang="en-US" sz="2300" smtClean="0">
                <a:latin typeface="Times New Roman" pitchFamily="16" charset="0"/>
                <a:cs typeface="Times New Roman" pitchFamily="16" charset="0"/>
              </a:rPr>
              <a:t>Capture/compare/PWM module</a:t>
            </a:r>
          </a:p>
          <a:p>
            <a:pPr lvl="1" eaLnBrk="1" hangingPunct="1">
              <a:buClr>
                <a:srgbClr val="FF00FF"/>
              </a:buClr>
              <a:buFont typeface="Arial" charset="0"/>
              <a:buChar char="•"/>
            </a:pPr>
            <a:r>
              <a:rPr lang="en-US" sz="2300" smtClean="0">
                <a:latin typeface="Times New Roman" pitchFamily="16" charset="0"/>
                <a:cs typeface="Times New Roman" pitchFamily="16" charset="0"/>
              </a:rPr>
              <a:t>SPI/I2C module</a:t>
            </a:r>
          </a:p>
          <a:p>
            <a:pPr eaLnBrk="1" hangingPunct="1">
              <a:buFont typeface="Times New Roman" pitchFamily="16" charset="0"/>
              <a:buNone/>
            </a:pPr>
            <a:endParaRPr lang="en-US" sz="2300" smtClean="0">
              <a:latin typeface="Times New Roman" pitchFamily="16" charset="0"/>
              <a:cs typeface="Times New Roman" pitchFamily="16" charset="0"/>
            </a:endParaRPr>
          </a:p>
        </p:txBody>
      </p:sp>
      <p:sp>
        <p:nvSpPr>
          <p:cNvPr id="131077" name="Rectangle 3"/>
          <p:cNvSpPr>
            <a:spLocks noChangeArrowheads="1"/>
          </p:cNvSpPr>
          <p:nvPr/>
        </p:nvSpPr>
        <p:spPr bwMode="auto">
          <a:xfrm>
            <a:off x="2438400" y="457200"/>
            <a:ext cx="4991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IN" sz="2400" b="1">
                <a:solidFill>
                  <a:srgbClr val="0000FF"/>
                </a:solidFill>
                <a:latin typeface="Times New Roman" pitchFamily="16" charset="0"/>
                <a:cs typeface="Times New Roman" pitchFamily="16" charset="0"/>
              </a:rPr>
              <a:t>PIC18F258 MICROCONTROLLER</a:t>
            </a:r>
          </a:p>
        </p:txBody>
      </p:sp>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6756748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122</a:t>
            </a:fld>
            <a:endParaRPr lang="en-IN"/>
          </a:p>
        </p:txBody>
      </p:sp>
      <p:sp>
        <p:nvSpPr>
          <p:cNvPr id="132100" name="Content Placeholder 2"/>
          <p:cNvSpPr>
            <a:spLocks noGrp="1"/>
          </p:cNvSpPr>
          <p:nvPr>
            <p:ph idx="4294967295"/>
          </p:nvPr>
        </p:nvSpPr>
        <p:spPr bwMode="auto">
          <a:xfrm>
            <a:off x="0" y="457200"/>
            <a:ext cx="8220075" cy="5867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2" eaLnBrk="1" hangingPunct="1">
              <a:buClr>
                <a:srgbClr val="FF00FF"/>
              </a:buClr>
              <a:buFont typeface="Arial" charset="0"/>
              <a:buChar char="•"/>
            </a:pPr>
            <a:r>
              <a:rPr lang="en-US" smtClean="0">
                <a:latin typeface="Times New Roman" pitchFamily="18" charset="0"/>
                <a:cs typeface="Times New Roman" pitchFamily="18" charset="0"/>
              </a:rPr>
              <a:t>CAN 2.0A/B module</a:t>
            </a:r>
          </a:p>
          <a:p>
            <a:pPr lvl="2" eaLnBrk="1" hangingPunct="1">
              <a:buClr>
                <a:srgbClr val="FF00FF"/>
              </a:buClr>
              <a:buFont typeface="Arial" charset="0"/>
              <a:buChar char="•"/>
            </a:pPr>
            <a:r>
              <a:rPr lang="en-US" smtClean="0">
                <a:latin typeface="Times New Roman" pitchFamily="18" charset="0"/>
                <a:cs typeface="Times New Roman" pitchFamily="18" charset="0"/>
              </a:rPr>
              <a:t>Power-on reset and power-on timer</a:t>
            </a:r>
          </a:p>
          <a:p>
            <a:pPr lvl="2" eaLnBrk="1" hangingPunct="1">
              <a:buClr>
                <a:srgbClr val="FF00FF"/>
              </a:buClr>
              <a:buFont typeface="Arial" charset="0"/>
              <a:buChar char="•"/>
            </a:pPr>
            <a:r>
              <a:rPr lang="en-US" smtClean="0">
                <a:latin typeface="Times New Roman" pitchFamily="18" charset="0"/>
                <a:cs typeface="Times New Roman" pitchFamily="18" charset="0"/>
              </a:rPr>
              <a:t>Watchdog timer</a:t>
            </a:r>
          </a:p>
          <a:p>
            <a:pPr lvl="2" eaLnBrk="1" hangingPunct="1">
              <a:buClr>
                <a:srgbClr val="FF00FF"/>
              </a:buClr>
              <a:buFont typeface="Arial" charset="0"/>
              <a:buChar char="•"/>
            </a:pPr>
            <a:r>
              <a:rPr lang="en-US" smtClean="0">
                <a:latin typeface="Times New Roman" pitchFamily="18" charset="0"/>
                <a:cs typeface="Times New Roman" pitchFamily="18" charset="0"/>
              </a:rPr>
              <a:t>Priority level interrupts</a:t>
            </a:r>
          </a:p>
          <a:p>
            <a:pPr lvl="2" eaLnBrk="1" hangingPunct="1">
              <a:buClr>
                <a:srgbClr val="FF00FF"/>
              </a:buClr>
              <a:buFont typeface="Arial" charset="0"/>
              <a:buChar char="•"/>
            </a:pPr>
            <a:r>
              <a:rPr lang="en-US" smtClean="0">
                <a:latin typeface="Times New Roman" pitchFamily="18" charset="0"/>
                <a:cs typeface="Times New Roman" pitchFamily="18" charset="0"/>
              </a:rPr>
              <a:t>DC to 40MHz clock input</a:t>
            </a:r>
          </a:p>
          <a:p>
            <a:pPr lvl="2" eaLnBrk="1" hangingPunct="1">
              <a:buClr>
                <a:srgbClr val="FF00FF"/>
              </a:buClr>
              <a:buFont typeface="Arial" charset="0"/>
              <a:buChar char="•"/>
            </a:pPr>
            <a:r>
              <a:rPr lang="en-US" smtClean="0">
                <a:latin typeface="Times New Roman" pitchFamily="18" charset="0"/>
                <a:cs typeface="Times New Roman" pitchFamily="18" charset="0"/>
              </a:rPr>
              <a:t>8 x8 hardware multiplier</a:t>
            </a:r>
          </a:p>
          <a:p>
            <a:pPr lvl="2" eaLnBrk="1" hangingPunct="1">
              <a:buClr>
                <a:srgbClr val="FF00FF"/>
              </a:buClr>
              <a:buFont typeface="Arial" charset="0"/>
              <a:buChar char="•"/>
            </a:pPr>
            <a:r>
              <a:rPr lang="en-US" smtClean="0">
                <a:latin typeface="Times New Roman" pitchFamily="18" charset="0"/>
                <a:cs typeface="Times New Roman" pitchFamily="18" charset="0"/>
              </a:rPr>
              <a:t>Wide operating voltage (2.0V to 5.5V)</a:t>
            </a:r>
          </a:p>
          <a:p>
            <a:pPr lvl="2" eaLnBrk="1" hangingPunct="1">
              <a:buClr>
                <a:srgbClr val="FF00FF"/>
              </a:buClr>
              <a:buFont typeface="Arial" charset="0"/>
              <a:buChar char="•"/>
            </a:pPr>
            <a:r>
              <a:rPr lang="en-US" smtClean="0">
                <a:latin typeface="Times New Roman" pitchFamily="18" charset="0"/>
                <a:cs typeface="Times New Roman" pitchFamily="18" charset="0"/>
              </a:rPr>
              <a:t>Power-saving sleep mode</a:t>
            </a:r>
          </a:p>
          <a:p>
            <a:pPr algn="just" eaLnBrk="1" hangingPunct="1">
              <a:buSzPct val="100000"/>
              <a:buFont typeface="Wingdings" charset="2"/>
              <a:buChar char="Ø"/>
            </a:pPr>
            <a:r>
              <a:rPr lang="en-US" sz="2600" smtClean="0">
                <a:latin typeface="Times New Roman" pitchFamily="18" charset="0"/>
                <a:cs typeface="Times New Roman" pitchFamily="18" charset="0"/>
              </a:rPr>
              <a:t>The features of the PIC18F258 microcontroller’s CAN module are as follows:</a:t>
            </a:r>
          </a:p>
          <a:p>
            <a:pPr lvl="2" eaLnBrk="1" hangingPunct="1">
              <a:buClr>
                <a:srgbClr val="FF00FF"/>
              </a:buClr>
              <a:buFont typeface="Arial" charset="0"/>
              <a:buChar char="•"/>
            </a:pPr>
            <a:r>
              <a:rPr lang="en-US" smtClean="0">
                <a:latin typeface="Times New Roman" pitchFamily="18" charset="0"/>
                <a:cs typeface="Times New Roman" pitchFamily="18" charset="0"/>
              </a:rPr>
              <a:t>Compatible with CAN 1.2, CAN 2.0A, and CAN 2.0B</a:t>
            </a:r>
          </a:p>
          <a:p>
            <a:pPr lvl="2" eaLnBrk="1" hangingPunct="1">
              <a:buClr>
                <a:srgbClr val="FF00FF"/>
              </a:buClr>
              <a:buFont typeface="Arial" charset="0"/>
              <a:buChar char="•"/>
            </a:pPr>
            <a:r>
              <a:rPr lang="en-US" smtClean="0">
                <a:latin typeface="Times New Roman" pitchFamily="18" charset="0"/>
                <a:cs typeface="Times New Roman" pitchFamily="18" charset="0"/>
              </a:rPr>
              <a:t>Supports standard and extended data frames</a:t>
            </a:r>
          </a:p>
          <a:p>
            <a:pPr lvl="2" eaLnBrk="1" hangingPunct="1">
              <a:buClr>
                <a:srgbClr val="FF00FF"/>
              </a:buClr>
              <a:buFont typeface="Arial" charset="0"/>
              <a:buChar char="•"/>
            </a:pPr>
            <a:r>
              <a:rPr lang="en-US" smtClean="0">
                <a:latin typeface="Times New Roman" pitchFamily="18" charset="0"/>
                <a:cs typeface="Times New Roman" pitchFamily="18" charset="0"/>
              </a:rPr>
              <a:t>Programmable bit rate up to 1Mbit/s</a:t>
            </a:r>
          </a:p>
          <a:p>
            <a:pPr lvl="2" eaLnBrk="1" hangingPunct="1">
              <a:buClr>
                <a:srgbClr val="FF00FF"/>
              </a:buClr>
              <a:buFont typeface="Arial" charset="0"/>
              <a:buChar char="•"/>
            </a:pPr>
            <a:r>
              <a:rPr lang="en-US" smtClean="0">
                <a:latin typeface="Times New Roman" pitchFamily="18" charset="0"/>
                <a:cs typeface="Times New Roman" pitchFamily="18" charset="0"/>
              </a:rPr>
              <a:t>Double-buffered receiver</a:t>
            </a:r>
          </a:p>
          <a:p>
            <a:pPr lvl="2" eaLnBrk="1" hangingPunct="1">
              <a:buClr>
                <a:srgbClr val="FF00FF"/>
              </a:buClr>
              <a:buFont typeface="Arial" charset="0"/>
              <a:buChar char="•"/>
            </a:pPr>
            <a:r>
              <a:rPr lang="en-US" smtClean="0">
                <a:latin typeface="Times New Roman" pitchFamily="18" charset="0"/>
                <a:cs typeface="Times New Roman" pitchFamily="18" charset="0"/>
              </a:rPr>
              <a:t>Three transmit buffers</a:t>
            </a:r>
          </a:p>
          <a:p>
            <a:pPr lvl="2" eaLnBrk="1" hangingPunct="1">
              <a:buFont typeface="Arial" charset="0"/>
              <a:buChar char="•"/>
            </a:pPr>
            <a:endParaRPr lang="en-US" smtClean="0">
              <a:latin typeface="Times New Roman" pitchFamily="18" charset="0"/>
              <a:cs typeface="Times New Roman" pitchFamily="18" charset="0"/>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17139439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123</a:t>
            </a:fld>
            <a:endParaRPr lang="en-IN"/>
          </a:p>
        </p:txBody>
      </p:sp>
      <p:sp>
        <p:nvSpPr>
          <p:cNvPr id="133124" name="Content Placeholder 2"/>
          <p:cNvSpPr>
            <a:spLocks noGrp="1"/>
          </p:cNvSpPr>
          <p:nvPr>
            <p:ph idx="4294967295"/>
          </p:nvPr>
        </p:nvSpPr>
        <p:spPr bwMode="auto">
          <a:xfrm>
            <a:off x="923925" y="533400"/>
            <a:ext cx="8220075" cy="6172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3" eaLnBrk="1" hangingPunct="1">
              <a:buClr>
                <a:srgbClr val="FF00FF"/>
              </a:buClr>
              <a:buFont typeface="Arial" charset="0"/>
              <a:buChar char="•"/>
            </a:pPr>
            <a:r>
              <a:rPr lang="en-US" sz="2400" smtClean="0">
                <a:latin typeface="Times New Roman" pitchFamily="16" charset="0"/>
                <a:cs typeface="Times New Roman" pitchFamily="16" charset="0"/>
              </a:rPr>
              <a:t>Two receive buffers</a:t>
            </a:r>
          </a:p>
          <a:p>
            <a:pPr lvl="3" eaLnBrk="1" hangingPunct="1">
              <a:buClr>
                <a:srgbClr val="FF00FF"/>
              </a:buClr>
              <a:buFont typeface="Arial" charset="0"/>
              <a:buChar char="•"/>
            </a:pPr>
            <a:r>
              <a:rPr lang="en-US" sz="2400" smtClean="0">
                <a:latin typeface="Times New Roman" pitchFamily="16" charset="0"/>
                <a:cs typeface="Times New Roman" pitchFamily="16" charset="0"/>
              </a:rPr>
              <a:t>Programmable clock source</a:t>
            </a:r>
          </a:p>
          <a:p>
            <a:pPr lvl="3" eaLnBrk="1" hangingPunct="1">
              <a:buClr>
                <a:srgbClr val="FF00FF"/>
              </a:buClr>
              <a:buFont typeface="Arial" charset="0"/>
              <a:buChar char="•"/>
            </a:pPr>
            <a:r>
              <a:rPr lang="en-US" sz="2400" smtClean="0">
                <a:latin typeface="Times New Roman" pitchFamily="16" charset="0"/>
                <a:cs typeface="Times New Roman" pitchFamily="16" charset="0"/>
              </a:rPr>
              <a:t>Six acceptance filters</a:t>
            </a:r>
          </a:p>
          <a:p>
            <a:pPr lvl="3" eaLnBrk="1" hangingPunct="1">
              <a:buClr>
                <a:srgbClr val="FF00FF"/>
              </a:buClr>
              <a:buFont typeface="Arial" charset="0"/>
              <a:buChar char="•"/>
            </a:pPr>
            <a:r>
              <a:rPr lang="en-US" sz="2400" smtClean="0">
                <a:latin typeface="Times New Roman" pitchFamily="16" charset="0"/>
                <a:cs typeface="Times New Roman" pitchFamily="16" charset="0"/>
              </a:rPr>
              <a:t>Two acceptance filter masks</a:t>
            </a:r>
          </a:p>
          <a:p>
            <a:pPr lvl="3" eaLnBrk="1" hangingPunct="1">
              <a:buClr>
                <a:srgbClr val="FF00FF"/>
              </a:buClr>
              <a:buFont typeface="Arial" charset="0"/>
              <a:buChar char="•"/>
            </a:pPr>
            <a:r>
              <a:rPr lang="en-US" sz="2400" smtClean="0">
                <a:latin typeface="Times New Roman" pitchFamily="16" charset="0"/>
                <a:cs typeface="Times New Roman" pitchFamily="16" charset="0"/>
              </a:rPr>
              <a:t>Loop-back mode for self-testing</a:t>
            </a:r>
          </a:p>
          <a:p>
            <a:pPr lvl="3" eaLnBrk="1" hangingPunct="1">
              <a:buClr>
                <a:srgbClr val="FF00FF"/>
              </a:buClr>
              <a:buFont typeface="Arial" charset="0"/>
              <a:buChar char="•"/>
            </a:pPr>
            <a:r>
              <a:rPr lang="en-US" sz="2400" smtClean="0">
                <a:latin typeface="Times New Roman" pitchFamily="16" charset="0"/>
                <a:cs typeface="Times New Roman" pitchFamily="16" charset="0"/>
              </a:rPr>
              <a:t>Low-power sleep mode</a:t>
            </a:r>
          </a:p>
          <a:p>
            <a:pPr lvl="3" eaLnBrk="1" hangingPunct="1">
              <a:buClr>
                <a:srgbClr val="FF00FF"/>
              </a:buClr>
              <a:buFont typeface="Arial" charset="0"/>
              <a:buChar char="•"/>
            </a:pPr>
            <a:r>
              <a:rPr lang="en-US" sz="2400" smtClean="0">
                <a:latin typeface="Times New Roman" pitchFamily="16" charset="0"/>
                <a:cs typeface="Times New Roman" pitchFamily="16" charset="0"/>
              </a:rPr>
              <a:t>Interrupt capabilities</a:t>
            </a:r>
          </a:p>
          <a:p>
            <a:pPr marL="450850" indent="-450850" algn="just" eaLnBrk="1" hangingPunct="1">
              <a:buSzPct val="100000"/>
              <a:buFont typeface="Wingdings" charset="2"/>
              <a:buChar char="Ø"/>
            </a:pPr>
            <a:r>
              <a:rPr lang="en-US" sz="2600" smtClean="0">
                <a:latin typeface="Times New Roman" pitchFamily="16" charset="0"/>
                <a:cs typeface="Times New Roman" pitchFamily="16" charset="0"/>
              </a:rPr>
              <a:t>The CAN module uses port pins RB3/CANRX and RB2/CANTX for CAN bus receive and transmit functions respectively. </a:t>
            </a:r>
          </a:p>
          <a:p>
            <a:pPr marL="450850" indent="-450850" algn="just" eaLnBrk="1" hangingPunct="1">
              <a:buSzPct val="100000"/>
              <a:buFont typeface="Wingdings" charset="2"/>
              <a:buChar char="Ø"/>
            </a:pPr>
            <a:r>
              <a:rPr lang="en-US" sz="2600" smtClean="0">
                <a:latin typeface="Times New Roman" pitchFamily="16" charset="0"/>
                <a:cs typeface="Times New Roman" pitchFamily="16" charset="0"/>
              </a:rPr>
              <a:t>These pins are connected to the CAN bus via an MCP2551-type CAN bus transceiver chip.</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5769551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124</a:t>
            </a:fld>
            <a:endParaRPr lang="en-IN"/>
          </a:p>
        </p:txBody>
      </p:sp>
      <p:sp>
        <p:nvSpPr>
          <p:cNvPr id="134148" name="Content Placeholder 2"/>
          <p:cNvSpPr>
            <a:spLocks noGrp="1"/>
          </p:cNvSpPr>
          <p:nvPr>
            <p:ph idx="4294967295"/>
          </p:nvPr>
        </p:nvSpPr>
        <p:spPr bwMode="auto">
          <a:xfrm>
            <a:off x="0" y="533400"/>
            <a:ext cx="8220075" cy="5867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SzPct val="100000"/>
              <a:buFont typeface="Wingdings" charset="2"/>
              <a:buChar char="Ø"/>
            </a:pPr>
            <a:r>
              <a:rPr lang="en-US" sz="2400" smtClean="0">
                <a:latin typeface="Times New Roman" pitchFamily="18" charset="0"/>
                <a:cs typeface="Times New Roman" pitchFamily="18" charset="0"/>
              </a:rPr>
              <a:t>The PIC18F258 microcontroller supports the following frame types:</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 Standard data frame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 Extended data frame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 Remote frame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 Error frame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 Overload frame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 </a:t>
            </a:r>
            <a:r>
              <a:rPr lang="en-US" sz="2300" err="1" smtClean="0">
                <a:latin typeface="Times New Roman" pitchFamily="18" charset="0"/>
                <a:cs typeface="Times New Roman" pitchFamily="18" charset="0"/>
              </a:rPr>
              <a:t>Interframe</a:t>
            </a:r>
            <a:r>
              <a:rPr lang="en-US" sz="2300" smtClean="0">
                <a:latin typeface="Times New Roman" pitchFamily="18" charset="0"/>
                <a:cs typeface="Times New Roman" pitchFamily="18" charset="0"/>
              </a:rPr>
              <a:t> space</a:t>
            </a:r>
          </a:p>
          <a:p>
            <a:pPr algn="just" eaLnBrk="1" hangingPunct="1">
              <a:buSzPct val="100000"/>
              <a:buFont typeface="Wingdings" charset="2"/>
              <a:buChar char="Ø"/>
            </a:pPr>
            <a:r>
              <a:rPr lang="en-US" sz="2400" smtClean="0">
                <a:latin typeface="Times New Roman" pitchFamily="18" charset="0"/>
                <a:cs typeface="Times New Roman" pitchFamily="18" charset="0"/>
              </a:rPr>
              <a:t>The CAN module in the PIC18F258 microcontroller has six modes of operation:</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Configuration mode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Disable mode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Normal operation mode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Listen-only mode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Loop-back mode</a:t>
            </a:r>
          </a:p>
          <a:p>
            <a:pPr lvl="1" eaLnBrk="1" hangingPunct="1">
              <a:spcBef>
                <a:spcPct val="0"/>
              </a:spcBef>
              <a:buClr>
                <a:srgbClr val="FF00FF"/>
              </a:buClr>
              <a:buFont typeface="Arial" charset="0"/>
              <a:buChar char="•"/>
            </a:pPr>
            <a:r>
              <a:rPr lang="en-US" sz="2300" smtClean="0">
                <a:latin typeface="Times New Roman" pitchFamily="18" charset="0"/>
                <a:cs typeface="Times New Roman" pitchFamily="18" charset="0"/>
              </a:rPr>
              <a:t>Error recognition mode</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2495416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125</a:t>
            </a:fld>
            <a:endParaRPr lang="en-IN"/>
          </a:p>
        </p:txBody>
      </p:sp>
      <p:sp>
        <p:nvSpPr>
          <p:cNvPr id="135172" name="Content Placeholder 2"/>
          <p:cNvSpPr>
            <a:spLocks noGrp="1"/>
          </p:cNvSpPr>
          <p:nvPr>
            <p:ph idx="4294967295"/>
          </p:nvPr>
        </p:nvSpPr>
        <p:spPr bwMode="auto">
          <a:xfrm>
            <a:off x="923925" y="457200"/>
            <a:ext cx="8220075" cy="609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 typeface="Times New Roman" pitchFamily="16" charset="0"/>
              <a:buNone/>
            </a:pPr>
            <a:r>
              <a:rPr lang="en-US" sz="2400" b="1" dirty="0" smtClean="0">
                <a:solidFill>
                  <a:srgbClr val="0000FF"/>
                </a:solidFill>
                <a:latin typeface="Times New Roman" pitchFamily="16" charset="0"/>
                <a:cs typeface="Times New Roman" pitchFamily="16" charset="0"/>
              </a:rPr>
              <a:t>Configuration Mode:</a:t>
            </a:r>
          </a:p>
          <a:p>
            <a:pPr algn="just" eaLnBrk="1" hangingPunct="1">
              <a:buSzPct val="100000"/>
              <a:buFont typeface="Wingdings" charset="2"/>
              <a:buChar char="Ø"/>
            </a:pPr>
            <a:r>
              <a:rPr lang="en-US" sz="2450" dirty="0" smtClean="0">
                <a:latin typeface="Times New Roman" pitchFamily="16" charset="0"/>
                <a:cs typeface="Times New Roman" pitchFamily="16" charset="0"/>
              </a:rPr>
              <a:t>The CAN module is initialized in configuration mode. During  a transmission, 	the module is not allowed to enter into configuration mode.</a:t>
            </a:r>
          </a:p>
          <a:p>
            <a:pPr algn="just" eaLnBrk="1" hangingPunct="1">
              <a:buSzPct val="100000"/>
              <a:buFont typeface="Wingdings" charset="2"/>
              <a:buChar char="Ø"/>
            </a:pPr>
            <a:r>
              <a:rPr lang="en-US" sz="2450" dirty="0" smtClean="0">
                <a:latin typeface="Times New Roman" pitchFamily="16" charset="0"/>
                <a:cs typeface="Times New Roman" pitchFamily="16" charset="0"/>
              </a:rPr>
              <a:t>In configuration mode, the module will neither transmit nor receive any information. Also the error counters are cleared and the interrupt flags are remain unchanged.</a:t>
            </a:r>
          </a:p>
          <a:p>
            <a:pPr eaLnBrk="1" hangingPunct="1">
              <a:spcBef>
                <a:spcPts val="1200"/>
              </a:spcBef>
              <a:buFont typeface="Times New Roman" pitchFamily="16" charset="0"/>
              <a:buNone/>
            </a:pPr>
            <a:r>
              <a:rPr lang="en-US" sz="2400" b="1" dirty="0" smtClean="0">
                <a:solidFill>
                  <a:srgbClr val="0000FF"/>
                </a:solidFill>
                <a:latin typeface="Times New Roman" pitchFamily="16" charset="0"/>
                <a:cs typeface="Times New Roman" pitchFamily="16" charset="0"/>
              </a:rPr>
              <a:t>Disable Mode:</a:t>
            </a:r>
          </a:p>
          <a:p>
            <a:pPr algn="just" eaLnBrk="1" hangingPunct="1">
              <a:buSzPct val="100000"/>
              <a:buFont typeface="Wingdings" charset="2"/>
              <a:buChar char="Ø"/>
            </a:pPr>
            <a:r>
              <a:rPr lang="en-US" sz="2450" dirty="0" smtClean="0">
                <a:latin typeface="Times New Roman" pitchFamily="16" charset="0"/>
                <a:cs typeface="Times New Roman" pitchFamily="16" charset="0"/>
              </a:rPr>
              <a:t>In this mode also the module will neither transmit nor receive the data. When the CAN module is in disable mode, the internal clock is stopped till the module becomes active again.</a:t>
            </a:r>
          </a:p>
          <a:p>
            <a:pPr algn="just" eaLnBrk="1" hangingPunct="1">
              <a:buSzPct val="100000"/>
              <a:buFont typeface="Wingdings" charset="2"/>
              <a:buChar char="Ø"/>
            </a:pPr>
            <a:r>
              <a:rPr lang="en-US" sz="2450" dirty="0" smtClean="0">
                <a:latin typeface="Times New Roman" pitchFamily="16" charset="0"/>
                <a:cs typeface="Times New Roman" pitchFamily="16" charset="0"/>
              </a:rPr>
              <a:t>If the module is active then it can enter into the disable mode by accepting 11 recessive bits on CAN bus which detects the condition as an IDLE bus. </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27824286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126</a:t>
            </a:fld>
            <a:endParaRPr lang="en-IN"/>
          </a:p>
        </p:txBody>
      </p:sp>
      <p:sp>
        <p:nvSpPr>
          <p:cNvPr id="136196" name="Content Placeholder 2"/>
          <p:cNvSpPr>
            <a:spLocks noGrp="1"/>
          </p:cNvSpPr>
          <p:nvPr>
            <p:ph idx="4294967295"/>
          </p:nvPr>
        </p:nvSpPr>
        <p:spPr bwMode="auto">
          <a:xfrm>
            <a:off x="923925" y="533400"/>
            <a:ext cx="8220075" cy="6172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charset="2"/>
              <a:buChar char="Ø"/>
            </a:pPr>
            <a:r>
              <a:rPr lang="en-US" sz="2400" smtClean="0">
                <a:latin typeface="Times New Roman" pitchFamily="16" charset="0"/>
                <a:cs typeface="Times New Roman" pitchFamily="16" charset="0"/>
              </a:rPr>
              <a:t>The WAKIF interrupt (wake-up interrupt) is the only CAN module interrupt that is active in disable mode.</a:t>
            </a:r>
          </a:p>
          <a:p>
            <a:pPr algn="just" eaLnBrk="1" hangingPunct="1">
              <a:spcBef>
                <a:spcPts val="1200"/>
              </a:spcBef>
              <a:buFont typeface="Times New Roman" pitchFamily="16" charset="0"/>
              <a:buNone/>
            </a:pPr>
            <a:r>
              <a:rPr lang="en-US" sz="2400" b="1" smtClean="0">
                <a:solidFill>
                  <a:srgbClr val="0000FF"/>
                </a:solidFill>
                <a:latin typeface="Times New Roman" pitchFamily="16" charset="0"/>
                <a:cs typeface="Times New Roman" pitchFamily="16" charset="0"/>
              </a:rPr>
              <a:t>Normal Operation Mode:</a:t>
            </a:r>
          </a:p>
          <a:p>
            <a:pPr algn="just" eaLnBrk="1" hangingPunct="1">
              <a:buFont typeface="Wingdings" charset="2"/>
              <a:buChar char="Ø"/>
            </a:pPr>
            <a:r>
              <a:rPr lang="en-US" sz="2400" smtClean="0">
                <a:latin typeface="Times New Roman" pitchFamily="16" charset="0"/>
                <a:cs typeface="Times New Roman" pitchFamily="16" charset="0"/>
              </a:rPr>
              <a:t>This is the CAN module’s standard operating mode. In this mode, the CAN module monitors all bus messages and generates acknowledge bits, error frames etc. </a:t>
            </a:r>
          </a:p>
          <a:p>
            <a:pPr algn="just" eaLnBrk="1" hangingPunct="1">
              <a:buFont typeface="Wingdings" charset="2"/>
              <a:buChar char="Ø"/>
            </a:pPr>
            <a:r>
              <a:rPr lang="en-US" sz="2400" smtClean="0">
                <a:latin typeface="Times New Roman" pitchFamily="16" charset="0"/>
                <a:cs typeface="Times New Roman" pitchFamily="16" charset="0"/>
              </a:rPr>
              <a:t>This is the only mode that can transmit messages.</a:t>
            </a:r>
          </a:p>
          <a:p>
            <a:pPr algn="just" eaLnBrk="1" hangingPunct="1">
              <a:spcBef>
                <a:spcPts val="1200"/>
              </a:spcBef>
              <a:buFont typeface="Times New Roman" pitchFamily="16" charset="0"/>
              <a:buNone/>
            </a:pPr>
            <a:r>
              <a:rPr lang="en-US" sz="2400" b="1" smtClean="0">
                <a:solidFill>
                  <a:srgbClr val="0000FF"/>
                </a:solidFill>
                <a:latin typeface="Times New Roman" pitchFamily="16" charset="0"/>
                <a:cs typeface="Times New Roman" pitchFamily="16" charset="0"/>
              </a:rPr>
              <a:t>Listen Only Mode:</a:t>
            </a:r>
          </a:p>
          <a:p>
            <a:pPr algn="just" eaLnBrk="1" hangingPunct="1">
              <a:buFont typeface="Wingdings" charset="2"/>
              <a:buChar char="Ø"/>
            </a:pPr>
            <a:r>
              <a:rPr lang="en-US" sz="2400" smtClean="0">
                <a:latin typeface="Times New Roman" pitchFamily="16" charset="0"/>
                <a:cs typeface="Times New Roman" pitchFamily="16" charset="0"/>
              </a:rPr>
              <a:t>The listen-only mode allows the CAN module to receive messages, including messages with errors.</a:t>
            </a:r>
          </a:p>
          <a:p>
            <a:pPr algn="just" eaLnBrk="1" hangingPunct="1">
              <a:buFont typeface="Wingdings" charset="2"/>
              <a:buChar char="Ø"/>
            </a:pPr>
            <a:r>
              <a:rPr lang="en-US" sz="2400" smtClean="0">
                <a:latin typeface="Times New Roman" pitchFamily="16" charset="0"/>
                <a:cs typeface="Times New Roman" pitchFamily="16" charset="0"/>
              </a:rPr>
              <a:t>It can be used to monitor bus activities including messages with errors.</a:t>
            </a:r>
          </a:p>
          <a:p>
            <a:pPr algn="just" eaLnBrk="1" hangingPunct="1">
              <a:buFont typeface="Wingdings" charset="2"/>
              <a:buChar char="Ø"/>
            </a:pPr>
            <a:r>
              <a:rPr lang="en-US" sz="2400" smtClean="0">
                <a:latin typeface="Times New Roman" pitchFamily="16" charset="0"/>
                <a:cs typeface="Times New Roman" pitchFamily="16" charset="0"/>
              </a:rPr>
              <a:t>It can be used to monitor bus activities or to detect the baud rate on the bus.</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2792693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127</a:t>
            </a:fld>
            <a:endParaRPr lang="en-IN"/>
          </a:p>
        </p:txBody>
      </p:sp>
      <p:sp>
        <p:nvSpPr>
          <p:cNvPr id="137220" name="Content Placeholder 2"/>
          <p:cNvSpPr>
            <a:spLocks noGrp="1"/>
          </p:cNvSpPr>
          <p:nvPr>
            <p:ph idx="4294967295"/>
          </p:nvPr>
        </p:nvSpPr>
        <p:spPr bwMode="auto">
          <a:xfrm>
            <a:off x="304800" y="609600"/>
            <a:ext cx="8686801" cy="6248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charset="2"/>
              <a:buChar char="Ø"/>
            </a:pPr>
            <a:r>
              <a:rPr lang="en-US" sz="2350" dirty="0" smtClean="0">
                <a:latin typeface="Times New Roman" pitchFamily="16" charset="0"/>
                <a:cs typeface="Times New Roman" pitchFamily="16" charset="0"/>
              </a:rPr>
              <a:t>For automatic baud-rate detection at-least two other nodes must be communicating with each other.</a:t>
            </a:r>
          </a:p>
          <a:p>
            <a:pPr algn="just" eaLnBrk="1" hangingPunct="1">
              <a:buFont typeface="Wingdings" charset="2"/>
              <a:buChar char="Ø"/>
            </a:pPr>
            <a:r>
              <a:rPr lang="en-US" sz="2350" dirty="0" smtClean="0">
                <a:latin typeface="Times New Roman" pitchFamily="16" charset="0"/>
                <a:cs typeface="Times New Roman" pitchFamily="16" charset="0"/>
              </a:rPr>
              <a:t>The baud rate can be determined by testing different values until valid messages are received. </a:t>
            </a:r>
          </a:p>
          <a:p>
            <a:pPr algn="just" eaLnBrk="1" hangingPunct="1">
              <a:buFont typeface="Wingdings" charset="2"/>
              <a:buChar char="Ø"/>
            </a:pPr>
            <a:r>
              <a:rPr lang="en-US" sz="2350" dirty="0" smtClean="0">
                <a:latin typeface="Times New Roman" pitchFamily="16" charset="0"/>
                <a:cs typeface="Times New Roman" pitchFamily="16" charset="0"/>
              </a:rPr>
              <a:t>The listen-only mode cannot transmit messages.</a:t>
            </a:r>
          </a:p>
          <a:p>
            <a:pPr algn="just" eaLnBrk="1" hangingPunct="1">
              <a:buFont typeface="Times New Roman" pitchFamily="16" charset="0"/>
              <a:buNone/>
            </a:pPr>
            <a:r>
              <a:rPr lang="en-US" sz="2350" b="1" dirty="0" smtClean="0">
                <a:solidFill>
                  <a:srgbClr val="0000FF"/>
                </a:solidFill>
                <a:latin typeface="Times New Roman" pitchFamily="16" charset="0"/>
                <a:cs typeface="Times New Roman" pitchFamily="16" charset="0"/>
              </a:rPr>
              <a:t>Loop-Back Mode:</a:t>
            </a:r>
          </a:p>
          <a:p>
            <a:pPr algn="just" eaLnBrk="1" hangingPunct="1">
              <a:buFont typeface="Wingdings" charset="2"/>
              <a:buChar char="Ø"/>
            </a:pPr>
            <a:r>
              <a:rPr lang="en-US" sz="2350" dirty="0" smtClean="0">
                <a:latin typeface="Times New Roman" pitchFamily="16" charset="0"/>
                <a:cs typeface="Times New Roman" pitchFamily="16" charset="0"/>
              </a:rPr>
              <a:t>In the loop-back mode, messages can be directed from internal  transmit buffers to receive buffers without actually transmitting messages on the CAN bus.</a:t>
            </a:r>
          </a:p>
          <a:p>
            <a:pPr algn="just" eaLnBrk="1" hangingPunct="1">
              <a:buFont typeface="Wingdings" charset="2"/>
              <a:buChar char="Ø"/>
            </a:pPr>
            <a:r>
              <a:rPr lang="en-US" sz="2350" dirty="0" smtClean="0">
                <a:latin typeface="Times New Roman" pitchFamily="16" charset="0"/>
                <a:cs typeface="Times New Roman" pitchFamily="16" charset="0"/>
              </a:rPr>
              <a:t>This mode is useful during system developing and testing.</a:t>
            </a:r>
          </a:p>
          <a:p>
            <a:pPr algn="just" eaLnBrk="1" hangingPunct="1">
              <a:buFont typeface="Times New Roman" pitchFamily="16" charset="0"/>
              <a:buNone/>
            </a:pPr>
            <a:r>
              <a:rPr lang="en-US" sz="2350" b="1" dirty="0" smtClean="0">
                <a:solidFill>
                  <a:srgbClr val="0000FF"/>
                </a:solidFill>
                <a:latin typeface="Times New Roman" pitchFamily="16" charset="0"/>
                <a:cs typeface="Times New Roman" pitchFamily="16" charset="0"/>
              </a:rPr>
              <a:t>Error Recognition Mode:</a:t>
            </a:r>
          </a:p>
          <a:p>
            <a:pPr algn="just" eaLnBrk="1" hangingPunct="1">
              <a:buFont typeface="Wingdings" charset="2"/>
              <a:buChar char="Ø"/>
            </a:pPr>
            <a:r>
              <a:rPr lang="en-US" sz="2350" dirty="0" smtClean="0">
                <a:latin typeface="Times New Roman" pitchFamily="16" charset="0"/>
                <a:cs typeface="Times New Roman" pitchFamily="16" charset="0"/>
              </a:rPr>
              <a:t>The error recognition mode is used to ignore all errors and receive all messages. </a:t>
            </a:r>
          </a:p>
          <a:p>
            <a:pPr algn="just" eaLnBrk="1" hangingPunct="1">
              <a:buFont typeface="Wingdings" charset="2"/>
              <a:buChar char="Ø"/>
            </a:pPr>
            <a:r>
              <a:rPr lang="en-US" sz="2350" dirty="0" smtClean="0">
                <a:latin typeface="Times New Roman" pitchFamily="16" charset="0"/>
                <a:cs typeface="Times New Roman" pitchFamily="16" charset="0"/>
              </a:rPr>
              <a:t>In this mode, all messages, valid or invalid are received and copied to the receive buffer.</a:t>
            </a:r>
            <a:endParaRPr lang="en-US" sz="2350" b="1" dirty="0" smtClean="0">
              <a:latin typeface="Times New Roman" pitchFamily="16" charset="0"/>
              <a:cs typeface="Times New Roman" pitchFamily="16" charset="0"/>
            </a:endParaRPr>
          </a:p>
          <a:p>
            <a:pPr algn="just" eaLnBrk="1" hangingPunct="1">
              <a:buFont typeface="Times New Roman" pitchFamily="16" charset="0"/>
              <a:buNone/>
            </a:pPr>
            <a:endParaRPr lang="en-US" sz="2350" dirty="0" smtClean="0">
              <a:latin typeface="Times New Roman" pitchFamily="16" charset="0"/>
              <a:cs typeface="Times New Roman" pitchFamily="16" charset="0"/>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36800207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128</a:t>
            </a:fld>
            <a:endParaRPr lang="en-IN"/>
          </a:p>
        </p:txBody>
      </p:sp>
      <p:sp>
        <p:nvSpPr>
          <p:cNvPr id="138244" name="Content Placeholder 2"/>
          <p:cNvSpPr>
            <a:spLocks noGrp="1"/>
          </p:cNvSpPr>
          <p:nvPr>
            <p:ph idx="4294967295"/>
          </p:nvPr>
        </p:nvSpPr>
        <p:spPr bwMode="auto">
          <a:xfrm>
            <a:off x="533401" y="457200"/>
            <a:ext cx="8610600" cy="6248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Times New Roman" pitchFamily="16" charset="0"/>
              <a:buNone/>
            </a:pPr>
            <a:r>
              <a:rPr lang="en-US" sz="2400" b="1" smtClean="0">
                <a:solidFill>
                  <a:srgbClr val="0000FF"/>
                </a:solidFill>
                <a:latin typeface="Times New Roman" pitchFamily="16" charset="0"/>
                <a:cs typeface="Times New Roman" pitchFamily="16" charset="0"/>
              </a:rPr>
              <a:t>CAN Message Transmission:</a:t>
            </a:r>
          </a:p>
          <a:p>
            <a:pPr algn="just" eaLnBrk="1" hangingPunct="1">
              <a:buFont typeface="Wingdings" charset="2"/>
              <a:buChar char="Ø"/>
            </a:pPr>
            <a:r>
              <a:rPr lang="en-US" sz="2400" smtClean="0">
                <a:latin typeface="Times New Roman" pitchFamily="16" charset="0"/>
                <a:cs typeface="Times New Roman" pitchFamily="16" charset="0"/>
              </a:rPr>
              <a:t>There are three dedicated transmit buffers that PIC18F258 microcontroller consist of: TXB0, TXB1, TXB2.</a:t>
            </a:r>
          </a:p>
          <a:p>
            <a:pPr algn="just" eaLnBrk="1" hangingPunct="1">
              <a:buFont typeface="Wingdings" charset="2"/>
              <a:buChar char="Ø"/>
            </a:pPr>
            <a:r>
              <a:rPr lang="en-US" sz="2400" smtClean="0">
                <a:latin typeface="Times New Roman" pitchFamily="16" charset="0"/>
                <a:cs typeface="Times New Roman" pitchFamily="16" charset="0"/>
              </a:rPr>
              <a:t>The messages that have to transmitted later i.e. pending transmittable messages are stored in a priority queue.</a:t>
            </a:r>
          </a:p>
          <a:p>
            <a:pPr algn="just" eaLnBrk="1" hangingPunct="1">
              <a:buFont typeface="Wingdings" charset="2"/>
              <a:buChar char="Ø"/>
            </a:pPr>
            <a:r>
              <a:rPr lang="en-US" sz="2400" smtClean="0">
                <a:latin typeface="Times New Roman" pitchFamily="16" charset="0"/>
                <a:cs typeface="Times New Roman" pitchFamily="16" charset="0"/>
              </a:rPr>
              <a:t>Before the SOF is sent, the priorities of all buffers queued for transmission are compared.</a:t>
            </a:r>
          </a:p>
          <a:p>
            <a:pPr algn="just" eaLnBrk="1" hangingPunct="1">
              <a:buFont typeface="Wingdings" charset="2"/>
              <a:buChar char="Ø"/>
            </a:pPr>
            <a:r>
              <a:rPr lang="en-US" sz="2400" smtClean="0">
                <a:latin typeface="Times New Roman" pitchFamily="16" charset="0"/>
                <a:cs typeface="Times New Roman" pitchFamily="16" charset="0"/>
              </a:rPr>
              <a:t>The transmit buffer with the highest priority is sent first. </a:t>
            </a:r>
          </a:p>
          <a:p>
            <a:pPr algn="just" eaLnBrk="1" hangingPunct="1">
              <a:buFont typeface="Wingdings" charset="2"/>
              <a:buChar char="Ø"/>
            </a:pPr>
            <a:r>
              <a:rPr lang="en-US" sz="2400" smtClean="0">
                <a:latin typeface="Times New Roman" pitchFamily="16" charset="0"/>
                <a:cs typeface="Times New Roman" pitchFamily="16" charset="0"/>
              </a:rPr>
              <a:t>If two buffers have the same priority then the one with higher buffer number is sent first.</a:t>
            </a:r>
          </a:p>
          <a:p>
            <a:pPr algn="just" eaLnBrk="1" hangingPunct="1">
              <a:buFont typeface="Wingdings" charset="2"/>
              <a:buChar char="Ø"/>
            </a:pPr>
            <a:r>
              <a:rPr lang="en-US" sz="2400" smtClean="0">
                <a:latin typeface="Times New Roman" pitchFamily="16" charset="0"/>
                <a:cs typeface="Times New Roman" pitchFamily="16" charset="0"/>
              </a:rPr>
              <a:t>There are four levels of priority.</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7862318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129</a:t>
            </a:fld>
            <a:endParaRPr lang="en-IN"/>
          </a:p>
        </p:txBody>
      </p:sp>
      <p:sp>
        <p:nvSpPr>
          <p:cNvPr id="139268" name="Content Placeholder 2"/>
          <p:cNvSpPr>
            <a:spLocks noGrp="1"/>
          </p:cNvSpPr>
          <p:nvPr>
            <p:ph idx="4294967295"/>
          </p:nvPr>
        </p:nvSpPr>
        <p:spPr bwMode="auto">
          <a:xfrm>
            <a:off x="381000" y="457200"/>
            <a:ext cx="8763001" cy="6172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Times New Roman" pitchFamily="16" charset="0"/>
              <a:buNone/>
            </a:pPr>
            <a:r>
              <a:rPr lang="en-US" sz="2400" b="1" dirty="0" smtClean="0">
                <a:solidFill>
                  <a:srgbClr val="0000FF"/>
                </a:solidFill>
                <a:latin typeface="Times New Roman" pitchFamily="16" charset="0"/>
                <a:cs typeface="Times New Roman" pitchFamily="16" charset="0"/>
              </a:rPr>
              <a:t>CAN Message Reception:</a:t>
            </a:r>
          </a:p>
          <a:p>
            <a:pPr algn="just" eaLnBrk="1" hangingPunct="1">
              <a:buFont typeface="Wingdings" charset="2"/>
              <a:buChar char="Ø"/>
            </a:pPr>
            <a:r>
              <a:rPr lang="en-US" sz="2400" dirty="0" smtClean="0">
                <a:latin typeface="Times New Roman" pitchFamily="16" charset="0"/>
                <a:cs typeface="Times New Roman" pitchFamily="16" charset="0"/>
              </a:rPr>
              <a:t>Reception of a message is a complex process. The PIC18F258 microcontroller include two receive buffers i.e. RXB0 and RXB1. </a:t>
            </a:r>
          </a:p>
          <a:p>
            <a:pPr algn="just" eaLnBrk="1" hangingPunct="1">
              <a:buFont typeface="Wingdings" charset="2"/>
              <a:buChar char="Ø"/>
            </a:pPr>
            <a:r>
              <a:rPr lang="en-US" sz="2400" dirty="0" smtClean="0">
                <a:latin typeface="Times New Roman" pitchFamily="16" charset="0"/>
                <a:cs typeface="Times New Roman" pitchFamily="16" charset="0"/>
              </a:rPr>
              <a:t>Each receive buffer has message acceptance filter.</a:t>
            </a:r>
          </a:p>
          <a:p>
            <a:pPr algn="just" eaLnBrk="1" hangingPunct="1">
              <a:buFont typeface="Wingdings" charset="2"/>
              <a:buChar char="Ø"/>
            </a:pPr>
            <a:r>
              <a:rPr lang="en-US" sz="2400" dirty="0" smtClean="0">
                <a:latin typeface="Times New Roman" pitchFamily="16" charset="0"/>
                <a:cs typeface="Times New Roman" pitchFamily="16" charset="0"/>
              </a:rPr>
              <a:t>The messages that are received are stored in a buffer known as Message Assembly Buffer (MAB).</a:t>
            </a:r>
          </a:p>
          <a:p>
            <a:pPr algn="just" eaLnBrk="1" hangingPunct="1">
              <a:buFont typeface="Wingdings" charset="2"/>
              <a:buChar char="Ø"/>
            </a:pPr>
            <a:r>
              <a:rPr lang="en-US" sz="2400" dirty="0" smtClean="0">
                <a:latin typeface="Times New Roman" pitchFamily="16" charset="0"/>
                <a:cs typeface="Times New Roman" pitchFamily="16" charset="0"/>
              </a:rPr>
              <a:t>Once a message is received, without consideration the type of the identifier and number of data types, the entire message is copied into MAB.</a:t>
            </a:r>
          </a:p>
          <a:p>
            <a:pPr algn="just" eaLnBrk="1" hangingPunct="1">
              <a:buFont typeface="Wingdings" charset="2"/>
              <a:buChar char="Ø"/>
            </a:pPr>
            <a:r>
              <a:rPr lang="en-US" sz="2400" dirty="0" smtClean="0">
                <a:latin typeface="Times New Roman" pitchFamily="16" charset="0"/>
                <a:cs typeface="Times New Roman" pitchFamily="16" charset="0"/>
              </a:rPr>
              <a:t>Received messages have priorities. RXB0 is the higher priority buffer and it has two message acceptance filters RXF0 and RXF1.</a:t>
            </a:r>
          </a:p>
          <a:p>
            <a:pPr algn="just" eaLnBrk="1" hangingPunct="1">
              <a:buFont typeface="Wingdings" charset="2"/>
              <a:buChar char="Ø"/>
            </a:pPr>
            <a:r>
              <a:rPr lang="en-US" sz="2400" dirty="0" smtClean="0">
                <a:latin typeface="Times New Roman" pitchFamily="16" charset="0"/>
                <a:cs typeface="Times New Roman" pitchFamily="16" charset="0"/>
              </a:rPr>
              <a:t>RXB1 is the lower priority buffer and has four acceptance filters: RXF2, RXF3, RXF4, and RXF5.</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406585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685800"/>
            <a:ext cx="81534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3375" indent="-33337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2800" dirty="0">
                <a:solidFill>
                  <a:srgbClr val="000000"/>
                </a:solidFill>
                <a:latin typeface="Calibri" pitchFamily="32" charset="0"/>
                <a:ea typeface="Droid Sans" charset="0"/>
                <a:cs typeface="Droid Sans" charset="0"/>
              </a:rPr>
              <a:t>In this NRZI technique, the signal level is inverted for each change to a logic 0 and does not change for a logic 1. </a:t>
            </a:r>
          </a:p>
          <a:p>
            <a:pPr marL="457200" indent="-457200" algn="just" eaLnBrk="1" hangingPunct="1">
              <a:spcBef>
                <a:spcPts val="800"/>
              </a:spcBef>
              <a:buClr>
                <a:schemeClr val="accent1"/>
              </a:buClr>
              <a:buFont typeface="Wingdings" pitchFamily="2" charset="2"/>
              <a:buChar char="Ø"/>
            </a:pPr>
            <a:r>
              <a:rPr lang="en-US" sz="2800" dirty="0">
                <a:solidFill>
                  <a:srgbClr val="000000"/>
                </a:solidFill>
                <a:latin typeface="Calibri" pitchFamily="32" charset="0"/>
                <a:ea typeface="Droid Sans" charset="0"/>
                <a:cs typeface="Droid Sans" charset="0"/>
              </a:rPr>
              <a:t>To make the data dynamic, bit stuffing is done i.e. a bit ‘0’ is stuffed in the data after every six consecutive 1’s. </a:t>
            </a:r>
            <a:endParaRPr lang="en-US" sz="2800" dirty="0" smtClean="0">
              <a:solidFill>
                <a:srgbClr val="000000"/>
              </a:solidFill>
              <a:latin typeface="Calibri" pitchFamily="32" charset="0"/>
              <a:ea typeface="Droid Sans" charset="0"/>
              <a:cs typeface="Droid Sans" charset="0"/>
            </a:endParaRPr>
          </a:p>
          <a:p>
            <a:pPr marL="457200" indent="-457200" algn="just" eaLnBrk="1" hangingPunct="1">
              <a:spcBef>
                <a:spcPts val="800"/>
              </a:spcBef>
              <a:buClr>
                <a:schemeClr val="accent1"/>
              </a:buClr>
              <a:buFont typeface="Wingdings" pitchFamily="2" charset="2"/>
              <a:buChar char="Ø"/>
            </a:pPr>
            <a:r>
              <a:rPr lang="en-US" sz="2800" dirty="0" smtClean="0">
                <a:solidFill>
                  <a:srgbClr val="000000"/>
                </a:solidFill>
                <a:latin typeface="Calibri" pitchFamily="32" charset="0"/>
                <a:ea typeface="Droid Sans" charset="0"/>
                <a:cs typeface="Droid Sans" charset="0"/>
              </a:rPr>
              <a:t>Bit </a:t>
            </a:r>
            <a:r>
              <a:rPr lang="en-US" sz="2800" dirty="0">
                <a:solidFill>
                  <a:srgbClr val="000000"/>
                </a:solidFill>
                <a:latin typeface="Calibri" pitchFamily="32" charset="0"/>
                <a:ea typeface="Droid Sans" charset="0"/>
                <a:cs typeface="Droid Sans" charset="0"/>
              </a:rPr>
              <a:t>stuffing lengthens the data stream. The figure shown below shows how the NRZI data is encoded.</a:t>
            </a:r>
          </a:p>
        </p:txBody>
      </p:sp>
      <p:sp>
        <p:nvSpPr>
          <p:cNvPr id="20483" name="Rectangle 2"/>
          <p:cNvSpPr>
            <a:spLocks noChangeArrowheads="1"/>
          </p:cNvSpPr>
          <p:nvPr/>
        </p:nvSpPr>
        <p:spPr bwMode="auto">
          <a:xfrm>
            <a:off x="144463" y="-555625"/>
            <a:ext cx="381000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484" name="Rectangle 3"/>
          <p:cNvSpPr>
            <a:spLocks noChangeArrowheads="1"/>
          </p:cNvSpPr>
          <p:nvPr/>
        </p:nvSpPr>
        <p:spPr bwMode="auto">
          <a:xfrm>
            <a:off x="144463" y="-555625"/>
            <a:ext cx="381000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485" name="Rectangle 4"/>
          <p:cNvSpPr>
            <a:spLocks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20486"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405" b="11993"/>
          <a:stretch/>
        </p:blipFill>
        <p:spPr bwMode="auto">
          <a:xfrm>
            <a:off x="1143000" y="4191000"/>
            <a:ext cx="7086600" cy="1825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13</a:t>
            </a:fld>
            <a:endParaRPr lang="en-IN"/>
          </a:p>
        </p:txBody>
      </p:sp>
      <p:pic>
        <p:nvPicPr>
          <p:cNvPr id="10" name="Picture 2" descr="C:\Users\student\Desktop\Untitled.png"/>
          <p:cNvPicPr>
            <a:picLocks noChangeAspect="1" noChangeArrowheads="1"/>
          </p:cNvPicPr>
          <p:nvPr/>
        </p:nvPicPr>
        <p:blipFill>
          <a:blip r:embed="rId4" cstate="print"/>
          <a:srcRect/>
          <a:stretch>
            <a:fillRect/>
          </a:stretch>
        </p:blipFill>
        <p:spPr bwMode="auto">
          <a:xfrm>
            <a:off x="7620000" y="0"/>
            <a:ext cx="1085850" cy="847725"/>
          </a:xfrm>
          <a:prstGeom prst="rect">
            <a:avLst/>
          </a:prstGeom>
          <a:noFill/>
        </p:spPr>
      </p:pic>
    </p:spTree>
    <p:extLst>
      <p:ext uri="{BB962C8B-B14F-4D97-AF65-F5344CB8AC3E}">
        <p14:creationId xmlns:p14="http://schemas.microsoft.com/office/powerpoint/2010/main" xmlns="" val="35450678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130</a:t>
            </a:fld>
            <a:endParaRPr lang="en-IN"/>
          </a:p>
        </p:txBody>
      </p:sp>
      <p:sp>
        <p:nvSpPr>
          <p:cNvPr id="140292" name="Content Placeholder 2"/>
          <p:cNvSpPr>
            <a:spLocks noGrp="1"/>
          </p:cNvSpPr>
          <p:nvPr>
            <p:ph idx="4294967295"/>
          </p:nvPr>
        </p:nvSpPr>
        <p:spPr bwMode="auto">
          <a:xfrm>
            <a:off x="0" y="533400"/>
            <a:ext cx="8220075" cy="6019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charset="2"/>
              <a:buChar char="Ø"/>
            </a:pPr>
            <a:r>
              <a:rPr lang="en-US" sz="2400" dirty="0" smtClean="0">
                <a:latin typeface="Times New Roman" pitchFamily="16" charset="0"/>
                <a:cs typeface="Times New Roman" pitchFamily="16" charset="0"/>
              </a:rPr>
              <a:t>The receive buffer block diagram is shown below with message acceptance filters.</a:t>
            </a:r>
          </a:p>
        </p:txBody>
      </p:sp>
      <p:pic>
        <p:nvPicPr>
          <p:cNvPr id="14029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285875"/>
            <a:ext cx="8077200"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student\Desktop\Untitled.png"/>
          <p:cNvPicPr>
            <a:picLocks noChangeAspect="1" noChangeArrowheads="1"/>
          </p:cNvPicPr>
          <p:nvPr/>
        </p:nvPicPr>
        <p:blipFill>
          <a:blip r:embed="rId3" cstate="print"/>
          <a:srcRect/>
          <a:stretch>
            <a:fillRect/>
          </a:stretch>
        </p:blipFill>
        <p:spPr bwMode="auto">
          <a:xfrm>
            <a:off x="8153400" y="152400"/>
            <a:ext cx="838200" cy="685800"/>
          </a:xfrm>
          <a:prstGeom prst="rect">
            <a:avLst/>
          </a:prstGeom>
          <a:noFill/>
        </p:spPr>
      </p:pic>
    </p:spTree>
    <p:extLst>
      <p:ext uri="{BB962C8B-B14F-4D97-AF65-F5344CB8AC3E}">
        <p14:creationId xmlns:p14="http://schemas.microsoft.com/office/powerpoint/2010/main" xmlns="" val="1885638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131</a:t>
            </a:fld>
            <a:endParaRPr lang="en-IN"/>
          </a:p>
        </p:txBody>
      </p:sp>
      <p:sp>
        <p:nvSpPr>
          <p:cNvPr id="141316" name="Content Placeholder 2"/>
          <p:cNvSpPr>
            <a:spLocks noGrp="1"/>
          </p:cNvSpPr>
          <p:nvPr>
            <p:ph idx="4294967295"/>
          </p:nvPr>
        </p:nvSpPr>
        <p:spPr bwMode="auto">
          <a:xfrm>
            <a:off x="533400" y="609600"/>
            <a:ext cx="8610601" cy="6019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charset="2"/>
              <a:buChar char="Ø"/>
            </a:pPr>
            <a:r>
              <a:rPr lang="en-US" sz="2400" dirty="0" smtClean="0">
                <a:latin typeface="Times New Roman" pitchFamily="16" charset="0"/>
                <a:cs typeface="Times New Roman" pitchFamily="16" charset="0"/>
              </a:rPr>
              <a:t>Two programmable acceptance filter masks, RXM0 and RXM1, are also available, one for each receive buffer.</a:t>
            </a:r>
          </a:p>
          <a:p>
            <a:pPr algn="just" eaLnBrk="1" hangingPunct="1">
              <a:buFont typeface="Wingdings" charset="2"/>
              <a:buChar char="Ø"/>
            </a:pPr>
            <a:r>
              <a:rPr lang="en-US" sz="2400" dirty="0" smtClean="0">
                <a:latin typeface="Times New Roman" pitchFamily="16" charset="0"/>
                <a:cs typeface="Times New Roman" pitchFamily="16" charset="0"/>
              </a:rPr>
              <a:t>The CAN module uses message acceptance filters and masks to determine if a message in the MAB should be loaded into a receive buffer.</a:t>
            </a:r>
          </a:p>
          <a:p>
            <a:pPr algn="just" eaLnBrk="1" hangingPunct="1">
              <a:buFont typeface="Wingdings" charset="2"/>
              <a:buChar char="Ø"/>
            </a:pPr>
            <a:r>
              <a:rPr lang="en-US" sz="2400" dirty="0" smtClean="0">
                <a:latin typeface="Times New Roman" pitchFamily="16" charset="0"/>
                <a:cs typeface="Times New Roman" pitchFamily="16" charset="0"/>
              </a:rPr>
              <a:t>Once a valid message is received by the MAB, the identifier field of the message is compared to the filter values.</a:t>
            </a:r>
          </a:p>
          <a:p>
            <a:pPr algn="just" eaLnBrk="1" hangingPunct="1">
              <a:buFont typeface="Wingdings" charset="2"/>
              <a:buChar char="Ø"/>
            </a:pPr>
            <a:r>
              <a:rPr lang="en-US" sz="2400" dirty="0" smtClean="0">
                <a:latin typeface="Times New Roman" pitchFamily="16" charset="0"/>
                <a:cs typeface="Times New Roman" pitchFamily="16" charset="0"/>
              </a:rPr>
              <a:t>If there is a match, that message is loaded into the appropriate receive buffer.</a:t>
            </a:r>
          </a:p>
          <a:p>
            <a:pPr algn="just" eaLnBrk="1" hangingPunct="1">
              <a:buFont typeface="Wingdings" charset="2"/>
              <a:buChar char="Ø"/>
            </a:pPr>
            <a:r>
              <a:rPr lang="en-US" sz="2400" dirty="0" smtClean="0">
                <a:latin typeface="Times New Roman" pitchFamily="16" charset="0"/>
                <a:cs typeface="Times New Roman" pitchFamily="16" charset="0"/>
              </a:rPr>
              <a:t>The filter masks determine which bits in the identifier are examined with the filters.</a:t>
            </a:r>
          </a:p>
          <a:p>
            <a:pPr algn="just" eaLnBrk="1" hangingPunct="1">
              <a:buFont typeface="Wingdings" charset="2"/>
              <a:buChar char="Ø"/>
            </a:pPr>
            <a:r>
              <a:rPr lang="en-US" sz="2400" dirty="0" smtClean="0">
                <a:latin typeface="Times New Roman" pitchFamily="16" charset="0"/>
                <a:cs typeface="Times New Roman" pitchFamily="16" charset="0"/>
              </a:rPr>
              <a:t>The truth table shown below shows how each bit in the identifier is compared against  the masks and filters to determine if the message should be accepted.</a:t>
            </a:r>
          </a:p>
          <a:p>
            <a:pPr algn="just" eaLnBrk="1" hangingPunct="1"/>
            <a:endParaRPr lang="en-US" sz="2400" dirty="0" smtClean="0">
              <a:latin typeface="Times New Roman" pitchFamily="16" charset="0"/>
              <a:cs typeface="Times New Roman" pitchFamily="16" charset="0"/>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16427002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132</a:t>
            </a:fld>
            <a:endParaRPr lang="en-IN"/>
          </a:p>
        </p:txBody>
      </p:sp>
      <p:sp>
        <p:nvSpPr>
          <p:cNvPr id="142340" name="Content Placeholder 2"/>
          <p:cNvSpPr>
            <a:spLocks noGrp="1"/>
          </p:cNvSpPr>
          <p:nvPr>
            <p:ph idx="4294967295"/>
          </p:nvPr>
        </p:nvSpPr>
        <p:spPr bwMode="auto">
          <a:xfrm>
            <a:off x="609601" y="609600"/>
            <a:ext cx="8534400" cy="609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charset="2"/>
              <a:buChar char="Ø"/>
            </a:pPr>
            <a:r>
              <a:rPr lang="en-US" smtClean="0">
                <a:latin typeface="Times New Roman" pitchFamily="16" charset="0"/>
                <a:cs typeface="Times New Roman" pitchFamily="16" charset="0"/>
              </a:rPr>
              <a:t>If a mask bit is set to 0, that bit in the identifier is  automatically accepted regardless of the filter bit.</a:t>
            </a:r>
          </a:p>
          <a:p>
            <a:pPr algn="just" eaLnBrk="1" hangingPunct="1">
              <a:buFont typeface="Times New Roman" pitchFamily="16" charset="0"/>
              <a:buNone/>
            </a:pPr>
            <a:endParaRPr lang="en-US" smtClean="0">
              <a:latin typeface="Times New Roman" pitchFamily="16" charset="0"/>
              <a:cs typeface="Times New Roman" pitchFamily="16" charset="0"/>
            </a:endParaRPr>
          </a:p>
        </p:txBody>
      </p:sp>
      <p:pic>
        <p:nvPicPr>
          <p:cNvPr id="14234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524000"/>
            <a:ext cx="7391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21378970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133</a:t>
            </a:fld>
            <a:endParaRPr lang="en-IN"/>
          </a:p>
        </p:txBody>
      </p:sp>
      <p:sp>
        <p:nvSpPr>
          <p:cNvPr id="143364" name="Content Placeholder 2"/>
          <p:cNvSpPr>
            <a:spLocks noGrp="1"/>
          </p:cNvSpPr>
          <p:nvPr>
            <p:ph idx="4294967295"/>
          </p:nvPr>
        </p:nvSpPr>
        <p:spPr bwMode="auto">
          <a:xfrm>
            <a:off x="533400" y="990600"/>
            <a:ext cx="8610601" cy="5486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0850" indent="-450850" algn="just" eaLnBrk="1" hangingPunct="1">
              <a:buSzPct val="100000"/>
              <a:buFont typeface="Wingdings" charset="2"/>
              <a:buChar char="Ø"/>
            </a:pPr>
            <a:r>
              <a:rPr lang="en-US" dirty="0" smtClean="0">
                <a:latin typeface="Times New Roman" pitchFamily="16" charset="0"/>
                <a:cs typeface="Times New Roman" pitchFamily="16" charset="0"/>
              </a:rPr>
              <a:t>With respect to CAN bus applications there are two libraries that the </a:t>
            </a:r>
            <a:r>
              <a:rPr lang="en-US" dirty="0" err="1" smtClean="0">
                <a:latin typeface="Times New Roman" pitchFamily="16" charset="0"/>
                <a:cs typeface="Times New Roman" pitchFamily="16" charset="0"/>
              </a:rPr>
              <a:t>mikroC</a:t>
            </a:r>
            <a:r>
              <a:rPr lang="en-US" dirty="0" smtClean="0">
                <a:latin typeface="Times New Roman" pitchFamily="16" charset="0"/>
                <a:cs typeface="Times New Roman" pitchFamily="16" charset="0"/>
              </a:rPr>
              <a:t> language provides.</a:t>
            </a:r>
          </a:p>
          <a:p>
            <a:pPr marL="450850" indent="-450850" algn="just" eaLnBrk="1" hangingPunct="1">
              <a:buSzPct val="100000"/>
              <a:buFont typeface="Wingdings" charset="2"/>
              <a:buChar char="Ø"/>
            </a:pPr>
            <a:r>
              <a:rPr lang="en-US" dirty="0" smtClean="0">
                <a:latin typeface="Times New Roman" pitchFamily="16" charset="0"/>
                <a:cs typeface="Times New Roman" pitchFamily="16" charset="0"/>
              </a:rPr>
              <a:t>First library that is provided is the library for PIC microcontrollers with built-in CAN modules. </a:t>
            </a:r>
          </a:p>
          <a:p>
            <a:pPr marL="450850" indent="-450850" algn="just" eaLnBrk="1" hangingPunct="1">
              <a:buSzPct val="100000"/>
              <a:buFont typeface="Wingdings" charset="2"/>
              <a:buChar char="Ø"/>
            </a:pPr>
            <a:r>
              <a:rPr lang="en-US" dirty="0" smtClean="0">
                <a:latin typeface="Times New Roman" pitchFamily="16" charset="0"/>
                <a:cs typeface="Times New Roman" pitchFamily="16" charset="0"/>
              </a:rPr>
              <a:t>The other library is based on using a SPI bus for PIC microcontrollers having no built-in CAN modules.</a:t>
            </a:r>
          </a:p>
          <a:p>
            <a:pPr marL="450850" indent="-450850" algn="just" eaLnBrk="1" hangingPunct="1">
              <a:buSzPct val="100000"/>
              <a:buFont typeface="Wingdings" charset="2"/>
              <a:buChar char="Ø"/>
            </a:pPr>
            <a:r>
              <a:rPr lang="en-US" dirty="0" smtClean="0">
                <a:latin typeface="Times New Roman" pitchFamily="16" charset="0"/>
                <a:cs typeface="Times New Roman" pitchFamily="16" charset="0"/>
              </a:rPr>
              <a:t>The </a:t>
            </a:r>
            <a:r>
              <a:rPr lang="en-US" dirty="0" err="1" smtClean="0">
                <a:latin typeface="Times New Roman" pitchFamily="16" charset="0"/>
                <a:cs typeface="Times New Roman" pitchFamily="16" charset="0"/>
              </a:rPr>
              <a:t>mikroC</a:t>
            </a:r>
            <a:r>
              <a:rPr lang="en-US" dirty="0" smtClean="0">
                <a:latin typeface="Times New Roman" pitchFamily="16" charset="0"/>
                <a:cs typeface="Times New Roman" pitchFamily="16" charset="0"/>
              </a:rPr>
              <a:t> CAN functions are supported only by the PIC18XXX8 microcontrollers with MCP2551 or similar CAN transceivers.</a:t>
            </a:r>
          </a:p>
          <a:p>
            <a:pPr marL="450850" indent="-450850" algn="just" eaLnBrk="1" hangingPunct="1">
              <a:buSzPct val="100000"/>
              <a:buFont typeface="Wingdings" charset="2"/>
              <a:buChar char="Ø"/>
            </a:pPr>
            <a:r>
              <a:rPr lang="en-US" dirty="0" smtClean="0">
                <a:latin typeface="Times New Roman" pitchFamily="16" charset="0"/>
                <a:cs typeface="Times New Roman" pitchFamily="16" charset="0"/>
              </a:rPr>
              <a:t>Both standard (11 identifier bits) and extended format (29 identifier bits) messages are supported.</a:t>
            </a:r>
          </a:p>
          <a:p>
            <a:pPr eaLnBrk="1" hangingPunct="1">
              <a:buFont typeface="Times New Roman" pitchFamily="16" charset="0"/>
              <a:buNone/>
            </a:pPr>
            <a:endParaRPr lang="en-US" sz="2400" dirty="0" smtClean="0">
              <a:latin typeface="Times New Roman" pitchFamily="16" charset="0"/>
              <a:cs typeface="Times New Roman" pitchFamily="16" charset="0"/>
            </a:endParaRPr>
          </a:p>
        </p:txBody>
      </p:sp>
      <p:sp>
        <p:nvSpPr>
          <p:cNvPr id="143365" name="Rectangle 3"/>
          <p:cNvSpPr>
            <a:spLocks noChangeArrowheads="1"/>
          </p:cNvSpPr>
          <p:nvPr/>
        </p:nvSpPr>
        <p:spPr bwMode="auto">
          <a:xfrm>
            <a:off x="2286000" y="436602"/>
            <a:ext cx="511710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IN" sz="3000" b="1" dirty="0" smtClean="0">
                <a:solidFill>
                  <a:srgbClr val="0000FF"/>
                </a:solidFill>
                <a:latin typeface="Times New Roman" pitchFamily="16" charset="0"/>
                <a:cs typeface="Times New Roman" pitchFamily="16" charset="0"/>
              </a:rPr>
              <a:t>MICROC </a:t>
            </a:r>
            <a:r>
              <a:rPr lang="en-IN" sz="3000" b="1" dirty="0">
                <a:solidFill>
                  <a:srgbClr val="0000FF"/>
                </a:solidFill>
                <a:latin typeface="Times New Roman" pitchFamily="16" charset="0"/>
                <a:cs typeface="Times New Roman" pitchFamily="16" charset="0"/>
              </a:rPr>
              <a:t>CAN FUNCTIONS</a:t>
            </a:r>
          </a:p>
        </p:txBody>
      </p:sp>
      <p:pic>
        <p:nvPicPr>
          <p:cNvPr id="6"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4044387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134</a:t>
            </a:fld>
            <a:endParaRPr lang="en-IN"/>
          </a:p>
        </p:txBody>
      </p:sp>
      <p:sp>
        <p:nvSpPr>
          <p:cNvPr id="144388" name="Content Placeholder 2"/>
          <p:cNvSpPr>
            <a:spLocks noGrp="1"/>
          </p:cNvSpPr>
          <p:nvPr>
            <p:ph idx="4294967295"/>
          </p:nvPr>
        </p:nvSpPr>
        <p:spPr bwMode="auto">
          <a:xfrm>
            <a:off x="923925" y="533400"/>
            <a:ext cx="8220075" cy="6248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charset="2"/>
              <a:buChar char="Ø"/>
            </a:pPr>
            <a:r>
              <a:rPr lang="en-US" sz="2400" smtClean="0">
                <a:latin typeface="Times New Roman" pitchFamily="16" charset="0"/>
                <a:cs typeface="Times New Roman" pitchFamily="16" charset="0"/>
              </a:rPr>
              <a:t>The following </a:t>
            </a:r>
            <a:r>
              <a:rPr lang="en-US" sz="2400" err="1" smtClean="0">
                <a:latin typeface="Times New Roman" pitchFamily="16" charset="0"/>
                <a:cs typeface="Times New Roman" pitchFamily="16" charset="0"/>
              </a:rPr>
              <a:t>mikroC</a:t>
            </a:r>
            <a:r>
              <a:rPr lang="en-US" sz="2400" smtClean="0">
                <a:latin typeface="Times New Roman" pitchFamily="16" charset="0"/>
                <a:cs typeface="Times New Roman" pitchFamily="16" charset="0"/>
              </a:rPr>
              <a:t> functions are provided:</a:t>
            </a:r>
          </a:p>
          <a:p>
            <a:pPr lvl="1" algn="just" eaLnBrk="1" hangingPunct="1">
              <a:buFont typeface="Arial" charset="0"/>
              <a:buChar char="•"/>
            </a:pPr>
            <a:r>
              <a:rPr lang="en-US" smtClean="0"/>
              <a:t> </a:t>
            </a:r>
            <a:r>
              <a:rPr lang="en-US" sz="2400" err="1" smtClean="0">
                <a:latin typeface="Times New Roman" pitchFamily="16" charset="0"/>
                <a:cs typeface="Times New Roman" pitchFamily="16" charset="0"/>
              </a:rPr>
              <a:t>CANSetOperationMode</a:t>
            </a:r>
            <a:endParaRPr lang="en-US" sz="2400" smtClean="0">
              <a:latin typeface="Times New Roman" pitchFamily="16" charset="0"/>
              <a:cs typeface="Times New Roman" pitchFamily="16" charset="0"/>
            </a:endParaRPr>
          </a:p>
          <a:p>
            <a:pPr lvl="1" algn="just" eaLnBrk="1" hangingPunct="1">
              <a:buFont typeface="Arial" charset="0"/>
              <a:buChar char="•"/>
            </a:pPr>
            <a:r>
              <a:rPr lang="en-US" sz="2400" smtClean="0">
                <a:latin typeface="Times New Roman" pitchFamily="16" charset="0"/>
                <a:cs typeface="Times New Roman" pitchFamily="16" charset="0"/>
              </a:rPr>
              <a:t> </a:t>
            </a:r>
            <a:r>
              <a:rPr lang="en-US" sz="2400" err="1" smtClean="0">
                <a:latin typeface="Times New Roman" pitchFamily="16" charset="0"/>
                <a:cs typeface="Times New Roman" pitchFamily="16" charset="0"/>
              </a:rPr>
              <a:t>CANGetOperationMode</a:t>
            </a:r>
            <a:endParaRPr lang="en-US" sz="2400" smtClean="0">
              <a:latin typeface="Times New Roman" pitchFamily="16" charset="0"/>
              <a:cs typeface="Times New Roman" pitchFamily="16" charset="0"/>
            </a:endParaRPr>
          </a:p>
          <a:p>
            <a:pPr lvl="1" algn="just" eaLnBrk="1" hangingPunct="1">
              <a:buFont typeface="Arial" charset="0"/>
              <a:buChar char="•"/>
            </a:pPr>
            <a:r>
              <a:rPr lang="en-US" sz="2400" smtClean="0">
                <a:latin typeface="Times New Roman" pitchFamily="16" charset="0"/>
                <a:cs typeface="Times New Roman" pitchFamily="16" charset="0"/>
              </a:rPr>
              <a:t> </a:t>
            </a:r>
            <a:r>
              <a:rPr lang="en-US" sz="2400" err="1" smtClean="0">
                <a:latin typeface="Times New Roman" pitchFamily="16" charset="0"/>
                <a:cs typeface="Times New Roman" pitchFamily="16" charset="0"/>
              </a:rPr>
              <a:t>CANInitialize</a:t>
            </a:r>
            <a:endParaRPr lang="en-US" sz="2400" smtClean="0">
              <a:latin typeface="Times New Roman" pitchFamily="16" charset="0"/>
              <a:cs typeface="Times New Roman" pitchFamily="16" charset="0"/>
            </a:endParaRPr>
          </a:p>
          <a:p>
            <a:pPr lvl="1" algn="just" eaLnBrk="1" hangingPunct="1">
              <a:buFont typeface="Arial" charset="0"/>
              <a:buChar char="•"/>
            </a:pPr>
            <a:r>
              <a:rPr lang="en-US" sz="2400" smtClean="0">
                <a:latin typeface="Times New Roman" pitchFamily="16" charset="0"/>
                <a:cs typeface="Times New Roman" pitchFamily="16" charset="0"/>
              </a:rPr>
              <a:t> </a:t>
            </a:r>
            <a:r>
              <a:rPr lang="en-US" sz="2400" err="1" smtClean="0">
                <a:latin typeface="Times New Roman" pitchFamily="16" charset="0"/>
                <a:cs typeface="Times New Roman" pitchFamily="16" charset="0"/>
              </a:rPr>
              <a:t>CANSetBaudRAte</a:t>
            </a:r>
            <a:endParaRPr lang="en-US" sz="2400" smtClean="0">
              <a:latin typeface="Times New Roman" pitchFamily="16" charset="0"/>
              <a:cs typeface="Times New Roman" pitchFamily="16" charset="0"/>
            </a:endParaRPr>
          </a:p>
          <a:p>
            <a:pPr lvl="1" algn="just" eaLnBrk="1" hangingPunct="1">
              <a:buFont typeface="Arial" charset="0"/>
              <a:buChar char="•"/>
            </a:pPr>
            <a:r>
              <a:rPr lang="en-US" sz="2400" smtClean="0">
                <a:latin typeface="Times New Roman" pitchFamily="16" charset="0"/>
                <a:cs typeface="Times New Roman" pitchFamily="16" charset="0"/>
              </a:rPr>
              <a:t> </a:t>
            </a:r>
            <a:r>
              <a:rPr lang="en-US" sz="2400" err="1" smtClean="0">
                <a:latin typeface="Times New Roman" pitchFamily="16" charset="0"/>
                <a:cs typeface="Times New Roman" pitchFamily="16" charset="0"/>
              </a:rPr>
              <a:t>CANSetMask</a:t>
            </a:r>
            <a:endParaRPr lang="en-US" sz="2400" smtClean="0">
              <a:latin typeface="Times New Roman" pitchFamily="16" charset="0"/>
              <a:cs typeface="Times New Roman" pitchFamily="16" charset="0"/>
            </a:endParaRPr>
          </a:p>
          <a:p>
            <a:pPr lvl="1" algn="just" eaLnBrk="1" hangingPunct="1">
              <a:buFont typeface="Arial" charset="0"/>
              <a:buChar char="•"/>
            </a:pPr>
            <a:r>
              <a:rPr lang="en-US" sz="2400" smtClean="0">
                <a:latin typeface="Times New Roman" pitchFamily="16" charset="0"/>
                <a:cs typeface="Times New Roman" pitchFamily="16" charset="0"/>
              </a:rPr>
              <a:t> </a:t>
            </a:r>
            <a:r>
              <a:rPr lang="en-US" sz="2400" err="1" smtClean="0">
                <a:latin typeface="Times New Roman" pitchFamily="16" charset="0"/>
                <a:cs typeface="Times New Roman" pitchFamily="16" charset="0"/>
              </a:rPr>
              <a:t>CANSetFilter</a:t>
            </a:r>
            <a:endParaRPr lang="en-US" sz="2400" smtClean="0">
              <a:latin typeface="Times New Roman" pitchFamily="16" charset="0"/>
              <a:cs typeface="Times New Roman" pitchFamily="16" charset="0"/>
            </a:endParaRPr>
          </a:p>
          <a:p>
            <a:pPr lvl="1" algn="just" eaLnBrk="1" hangingPunct="1">
              <a:buFont typeface="Arial" charset="0"/>
              <a:buChar char="•"/>
            </a:pPr>
            <a:r>
              <a:rPr lang="en-US" sz="2400" smtClean="0">
                <a:latin typeface="Times New Roman" pitchFamily="16" charset="0"/>
                <a:cs typeface="Times New Roman" pitchFamily="16" charset="0"/>
              </a:rPr>
              <a:t> </a:t>
            </a:r>
            <a:r>
              <a:rPr lang="en-US" sz="2400" err="1" smtClean="0">
                <a:latin typeface="Times New Roman" pitchFamily="16" charset="0"/>
                <a:cs typeface="Times New Roman" pitchFamily="16" charset="0"/>
              </a:rPr>
              <a:t>CANRead</a:t>
            </a:r>
            <a:endParaRPr lang="en-US" sz="2400" smtClean="0">
              <a:latin typeface="Times New Roman" pitchFamily="16" charset="0"/>
              <a:cs typeface="Times New Roman" pitchFamily="16" charset="0"/>
            </a:endParaRPr>
          </a:p>
          <a:p>
            <a:pPr lvl="1" algn="just" eaLnBrk="1" hangingPunct="1">
              <a:buFont typeface="Arial" charset="0"/>
              <a:buChar char="•"/>
            </a:pPr>
            <a:r>
              <a:rPr lang="en-US" sz="2400" smtClean="0">
                <a:latin typeface="Times New Roman" pitchFamily="16" charset="0"/>
                <a:cs typeface="Times New Roman" pitchFamily="16" charset="0"/>
              </a:rPr>
              <a:t> </a:t>
            </a:r>
            <a:r>
              <a:rPr lang="en-US" sz="2400" err="1" smtClean="0">
                <a:latin typeface="Times New Roman" pitchFamily="16" charset="0"/>
                <a:cs typeface="Times New Roman" pitchFamily="16" charset="0"/>
              </a:rPr>
              <a:t>CANWrite</a:t>
            </a:r>
            <a:endParaRPr lang="en-US" sz="2400" smtClean="0">
              <a:latin typeface="Times New Roman" pitchFamily="16" charset="0"/>
              <a:cs typeface="Times New Roman" pitchFamily="16" charset="0"/>
            </a:endParaRPr>
          </a:p>
          <a:p>
            <a:pPr algn="just">
              <a:spcBef>
                <a:spcPts val="1200"/>
              </a:spcBef>
              <a:buNone/>
            </a:pPr>
            <a:r>
              <a:rPr lang="en-US" sz="2400" b="1" smtClean="0">
                <a:latin typeface="Times New Roman" pitchFamily="16" charset="0"/>
                <a:cs typeface="Times New Roman" pitchFamily="16" charset="0"/>
              </a:rPr>
              <a:t> </a:t>
            </a:r>
            <a:r>
              <a:rPr lang="en-US" sz="2400" b="1" err="1" smtClean="0">
                <a:solidFill>
                  <a:srgbClr val="0000FF"/>
                </a:solidFill>
                <a:latin typeface="Times New Roman" pitchFamily="16" charset="0"/>
                <a:cs typeface="Times New Roman" pitchFamily="16" charset="0"/>
              </a:rPr>
              <a:t>CANSetOperationMode</a:t>
            </a:r>
            <a:r>
              <a:rPr lang="en-US" sz="2400" b="1">
                <a:solidFill>
                  <a:srgbClr val="0000FF"/>
                </a:solidFill>
                <a:latin typeface="Times New Roman" pitchFamily="16" charset="0"/>
                <a:cs typeface="Times New Roman" pitchFamily="16" charset="0"/>
              </a:rPr>
              <a:t>:</a:t>
            </a:r>
          </a:p>
          <a:p>
            <a:pPr algn="just">
              <a:buFont typeface="Wingdings" charset="2"/>
              <a:buChar char="Ø"/>
            </a:pPr>
            <a:r>
              <a:rPr lang="en-US" sz="2400">
                <a:latin typeface="Times New Roman" pitchFamily="16" charset="0"/>
                <a:cs typeface="Times New Roman" pitchFamily="16" charset="0"/>
              </a:rPr>
              <a:t>This function can be used to set the CAN operation mode. The function prototype is </a:t>
            </a:r>
            <a:r>
              <a:rPr lang="en-US" sz="2400" smtClean="0">
                <a:latin typeface="Times New Roman" pitchFamily="16" charset="0"/>
                <a:cs typeface="Times New Roman" pitchFamily="16" charset="0"/>
              </a:rPr>
              <a:t>:</a:t>
            </a:r>
          </a:p>
          <a:p>
            <a:pPr marL="0" indent="0" algn="just">
              <a:buNone/>
            </a:pPr>
            <a:r>
              <a:rPr lang="en-US" sz="2400">
                <a:latin typeface="Times New Roman" pitchFamily="16" charset="0"/>
                <a:cs typeface="Times New Roman" pitchFamily="16" charset="0"/>
              </a:rPr>
              <a:t> </a:t>
            </a:r>
            <a:r>
              <a:rPr lang="en-US" sz="2400" smtClean="0">
                <a:latin typeface="Times New Roman" pitchFamily="16" charset="0"/>
                <a:cs typeface="Times New Roman" pitchFamily="16" charset="0"/>
              </a:rPr>
              <a:t>       void </a:t>
            </a:r>
            <a:r>
              <a:rPr lang="en-US" sz="2400" err="1">
                <a:latin typeface="Times New Roman" pitchFamily="16" charset="0"/>
                <a:cs typeface="Times New Roman" pitchFamily="16" charset="0"/>
              </a:rPr>
              <a:t>CANSetOperationMode</a:t>
            </a:r>
            <a:r>
              <a:rPr lang="en-US" sz="2400">
                <a:latin typeface="Times New Roman" pitchFamily="16" charset="0"/>
                <a:cs typeface="Times New Roman" pitchFamily="16" charset="0"/>
              </a:rPr>
              <a:t>(char mode, char </a:t>
            </a:r>
            <a:r>
              <a:rPr lang="en-US" sz="2400" err="1">
                <a:latin typeface="Times New Roman" pitchFamily="16" charset="0"/>
                <a:cs typeface="Times New Roman" pitchFamily="16" charset="0"/>
              </a:rPr>
              <a:t>wait_flag</a:t>
            </a:r>
            <a:r>
              <a:rPr lang="en-US" sz="2400" smtClean="0">
                <a:latin typeface="Times New Roman" pitchFamily="16" charset="0"/>
                <a:cs typeface="Times New Roman" pitchFamily="16" charset="0"/>
              </a:rPr>
              <a:t>)</a:t>
            </a:r>
            <a:endParaRPr lang="en-US" sz="2400">
              <a:latin typeface="Times New Roman" pitchFamily="16" charset="0"/>
              <a:cs typeface="Times New Roman" pitchFamily="16" charset="0"/>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7279645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135</a:t>
            </a:fld>
            <a:endParaRPr lang="en-IN"/>
          </a:p>
        </p:txBody>
      </p:sp>
      <p:sp>
        <p:nvSpPr>
          <p:cNvPr id="145412" name="Content Placeholder 2"/>
          <p:cNvSpPr>
            <a:spLocks noGrp="1"/>
          </p:cNvSpPr>
          <p:nvPr>
            <p:ph idx="4294967295"/>
          </p:nvPr>
        </p:nvSpPr>
        <p:spPr bwMode="auto">
          <a:xfrm>
            <a:off x="457200" y="533400"/>
            <a:ext cx="8686801" cy="6172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Wingdings" charset="2"/>
              <a:buChar char="Ø"/>
            </a:pPr>
            <a:r>
              <a:rPr lang="en-US" sz="2400" dirty="0" smtClean="0">
                <a:latin typeface="Times New Roman" pitchFamily="16" charset="0"/>
                <a:cs typeface="Times New Roman" pitchFamily="16" charset="0"/>
              </a:rPr>
              <a:t>The function has got two parameters i.e. mode and </a:t>
            </a:r>
            <a:r>
              <a:rPr lang="en-US" sz="2400" dirty="0" err="1" smtClean="0">
                <a:latin typeface="Times New Roman" pitchFamily="16" charset="0"/>
                <a:cs typeface="Times New Roman" pitchFamily="16" charset="0"/>
              </a:rPr>
              <a:t>wait_flag</a:t>
            </a:r>
            <a:r>
              <a:rPr lang="en-US" sz="2400" dirty="0" smtClean="0">
                <a:latin typeface="Times New Roman" pitchFamily="16" charset="0"/>
                <a:cs typeface="Times New Roman" pitchFamily="16" charset="0"/>
              </a:rPr>
              <a:t>.</a:t>
            </a:r>
          </a:p>
          <a:p>
            <a:pPr algn="just" eaLnBrk="1" hangingPunct="1">
              <a:buFont typeface="Wingdings" charset="2"/>
              <a:buChar char="Ø"/>
            </a:pPr>
            <a:r>
              <a:rPr lang="en-US" sz="2400" dirty="0" smtClean="0">
                <a:latin typeface="Times New Roman" pitchFamily="16" charset="0"/>
                <a:cs typeface="Times New Roman" pitchFamily="16" charset="0"/>
              </a:rPr>
              <a:t>The parameter </a:t>
            </a:r>
            <a:r>
              <a:rPr lang="en-US" sz="2400" dirty="0" err="1" smtClean="0">
                <a:latin typeface="Times New Roman" pitchFamily="16" charset="0"/>
                <a:cs typeface="Times New Roman" pitchFamily="16" charset="0"/>
              </a:rPr>
              <a:t>wait_flag</a:t>
            </a:r>
            <a:r>
              <a:rPr lang="en-US" sz="2400" dirty="0" smtClean="0">
                <a:latin typeface="Times New Roman" pitchFamily="16" charset="0"/>
                <a:cs typeface="Times New Roman" pitchFamily="16" charset="0"/>
              </a:rPr>
              <a:t> is either 0 or 0xFF. If it is set to 0xFF then function blocks and will not return until the requested mode is set. If it is set to 0, then the function returns as a non-blocking call.</a:t>
            </a:r>
          </a:p>
          <a:p>
            <a:pPr eaLnBrk="1" hangingPunct="1">
              <a:buFont typeface="Wingdings" charset="2"/>
              <a:buChar char="Ø"/>
            </a:pPr>
            <a:r>
              <a:rPr lang="en-US" sz="2400" dirty="0" smtClean="0">
                <a:latin typeface="Times New Roman" pitchFamily="16" charset="0"/>
                <a:cs typeface="Times New Roman" pitchFamily="16" charset="0"/>
              </a:rPr>
              <a:t>The mode can be any one of the following:</a:t>
            </a:r>
          </a:p>
          <a:p>
            <a:pPr lvl="1" eaLnBrk="1" hangingPunct="1"/>
            <a:r>
              <a:rPr lang="en-US" dirty="0" smtClean="0">
                <a:latin typeface="Times New Roman" pitchFamily="16" charset="0"/>
                <a:cs typeface="Times New Roman" pitchFamily="16" charset="0"/>
              </a:rPr>
              <a:t> CAN_MODE_NORMAL 	Normal mode of operation</a:t>
            </a:r>
          </a:p>
          <a:p>
            <a:pPr lvl="1" eaLnBrk="1" hangingPunct="1"/>
            <a:r>
              <a:rPr lang="en-US" dirty="0" smtClean="0">
                <a:latin typeface="Times New Roman" pitchFamily="16" charset="0"/>
                <a:cs typeface="Times New Roman" pitchFamily="16" charset="0"/>
              </a:rPr>
              <a:t> CAN_MODE_SLEEP 		Sleep mode of operation</a:t>
            </a:r>
          </a:p>
          <a:p>
            <a:pPr lvl="1" eaLnBrk="1" hangingPunct="1"/>
            <a:r>
              <a:rPr lang="en-US" dirty="0" smtClean="0">
                <a:latin typeface="Times New Roman" pitchFamily="16" charset="0"/>
                <a:cs typeface="Times New Roman" pitchFamily="16" charset="0"/>
              </a:rPr>
              <a:t> CAN_MODE_LOOP 		Loop-back mode of 						operation</a:t>
            </a:r>
          </a:p>
          <a:p>
            <a:pPr lvl="1" eaLnBrk="1" hangingPunct="1"/>
            <a:r>
              <a:rPr lang="en-US" dirty="0" smtClean="0">
                <a:latin typeface="Times New Roman" pitchFamily="16" charset="0"/>
                <a:cs typeface="Times New Roman" pitchFamily="16" charset="0"/>
              </a:rPr>
              <a:t>CAN_MODE_LISTEN 		Listen-only mode of 						operation</a:t>
            </a:r>
          </a:p>
          <a:p>
            <a:pPr lvl="1" eaLnBrk="1" hangingPunct="1"/>
            <a:r>
              <a:rPr lang="en-US" dirty="0" smtClean="0">
                <a:latin typeface="Times New Roman" pitchFamily="16" charset="0"/>
                <a:cs typeface="Times New Roman" pitchFamily="16" charset="0"/>
              </a:rPr>
              <a:t> CAN_MODE_CONFIG 	Configuration mode of 					operation</a:t>
            </a:r>
          </a:p>
          <a:p>
            <a:pPr eaLnBrk="1" hangingPunct="1">
              <a:buFont typeface="Wingdings" charset="2"/>
              <a:buChar char="Ø"/>
            </a:pPr>
            <a:endParaRPr lang="en-US" sz="2400" dirty="0" smtClean="0">
              <a:latin typeface="Times New Roman" pitchFamily="16" charset="0"/>
              <a:cs typeface="Times New Roman" pitchFamily="16" charset="0"/>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4621773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136</a:t>
            </a:fld>
            <a:endParaRPr lang="en-IN"/>
          </a:p>
        </p:txBody>
      </p:sp>
      <p:sp>
        <p:nvSpPr>
          <p:cNvPr id="146436" name="Content Placeholder 2"/>
          <p:cNvSpPr>
            <a:spLocks noGrp="1"/>
          </p:cNvSpPr>
          <p:nvPr>
            <p:ph idx="4294967295"/>
          </p:nvPr>
        </p:nvSpPr>
        <p:spPr bwMode="auto">
          <a:xfrm>
            <a:off x="923925" y="457200"/>
            <a:ext cx="8220075" cy="6096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Times New Roman" pitchFamily="16" charset="0"/>
              <a:buNone/>
            </a:pPr>
            <a:r>
              <a:rPr lang="en-US" sz="2400" b="1" err="1" smtClean="0">
                <a:solidFill>
                  <a:srgbClr val="0000FF"/>
                </a:solidFill>
              </a:rPr>
              <a:t>CANGetOperationMode</a:t>
            </a:r>
            <a:endParaRPr lang="en-US" sz="2400" b="1" smtClean="0">
              <a:solidFill>
                <a:srgbClr val="0000FF"/>
              </a:solidFill>
            </a:endParaRPr>
          </a:p>
          <a:p>
            <a:pPr algn="just" eaLnBrk="1" hangingPunct="1">
              <a:buSzPct val="100000"/>
              <a:buFont typeface="Wingdings" charset="2"/>
              <a:buChar char="Ø"/>
            </a:pPr>
            <a:r>
              <a:rPr lang="en-US" sz="2400" smtClean="0">
                <a:latin typeface="Times New Roman" pitchFamily="16" charset="0"/>
                <a:cs typeface="Times New Roman" pitchFamily="16" charset="0"/>
              </a:rPr>
              <a:t>The </a:t>
            </a:r>
            <a:r>
              <a:rPr lang="en-US" sz="2400" err="1" smtClean="0">
                <a:latin typeface="Times New Roman" pitchFamily="16" charset="0"/>
                <a:cs typeface="Times New Roman" pitchFamily="16" charset="0"/>
              </a:rPr>
              <a:t>CANGetOperationMode</a:t>
            </a:r>
            <a:r>
              <a:rPr lang="en-US" sz="2400" smtClean="0">
                <a:latin typeface="Times New Roman" pitchFamily="16" charset="0"/>
                <a:cs typeface="Times New Roman" pitchFamily="16" charset="0"/>
              </a:rPr>
              <a:t> function returns the current CAN operation mode.</a:t>
            </a:r>
          </a:p>
          <a:p>
            <a:pPr algn="just" eaLnBrk="1" hangingPunct="1">
              <a:buSzPct val="100000"/>
              <a:buFont typeface="Wingdings" charset="2"/>
              <a:buChar char="Ø"/>
            </a:pPr>
            <a:r>
              <a:rPr lang="en-US" sz="2400" smtClean="0">
                <a:latin typeface="Times New Roman" pitchFamily="16" charset="0"/>
                <a:cs typeface="Times New Roman" pitchFamily="16" charset="0"/>
              </a:rPr>
              <a:t>The function prototype is:</a:t>
            </a:r>
          </a:p>
          <a:p>
            <a:pPr algn="just" eaLnBrk="1" hangingPunct="1">
              <a:buFont typeface="Times New Roman" pitchFamily="16" charset="0"/>
              <a:buNone/>
            </a:pPr>
            <a:r>
              <a:rPr lang="en-US" sz="2400" smtClean="0">
                <a:latin typeface="Times New Roman" pitchFamily="16" charset="0"/>
                <a:cs typeface="Times New Roman" pitchFamily="16" charset="0"/>
              </a:rPr>
              <a:t>	char </a:t>
            </a:r>
            <a:r>
              <a:rPr lang="en-US" sz="2400" err="1" smtClean="0">
                <a:latin typeface="Times New Roman" pitchFamily="16" charset="0"/>
                <a:cs typeface="Times New Roman" pitchFamily="16" charset="0"/>
              </a:rPr>
              <a:t>CANGetOperationMode</a:t>
            </a:r>
            <a:r>
              <a:rPr lang="en-US" sz="2400" smtClean="0">
                <a:latin typeface="Times New Roman" pitchFamily="16" charset="0"/>
                <a:cs typeface="Times New Roman" pitchFamily="16" charset="0"/>
              </a:rPr>
              <a:t>(void)</a:t>
            </a:r>
          </a:p>
          <a:p>
            <a:pPr algn="just" eaLnBrk="1" hangingPunct="1">
              <a:buFont typeface="Times New Roman" pitchFamily="16" charset="0"/>
              <a:buNone/>
            </a:pPr>
            <a:endParaRPr lang="en-US" sz="2400" smtClean="0">
              <a:latin typeface="Times New Roman" pitchFamily="16" charset="0"/>
              <a:cs typeface="Times New Roman" pitchFamily="16" charset="0"/>
            </a:endParaRPr>
          </a:p>
          <a:p>
            <a:pPr algn="just" eaLnBrk="1" hangingPunct="1">
              <a:buFont typeface="Times New Roman" pitchFamily="16" charset="0"/>
              <a:buNone/>
            </a:pPr>
            <a:r>
              <a:rPr lang="en-US" sz="2400" b="1" err="1" smtClean="0">
                <a:solidFill>
                  <a:srgbClr val="0000FF"/>
                </a:solidFill>
              </a:rPr>
              <a:t>CANInitialize</a:t>
            </a:r>
            <a:endParaRPr lang="en-US" sz="2400" b="1" smtClean="0">
              <a:solidFill>
                <a:srgbClr val="0000FF"/>
              </a:solidFill>
            </a:endParaRPr>
          </a:p>
          <a:p>
            <a:pPr algn="just" eaLnBrk="1" hangingPunct="1">
              <a:buSzPct val="100000"/>
              <a:buFont typeface="Wingdings" charset="2"/>
              <a:buChar char="Ø"/>
            </a:pPr>
            <a:r>
              <a:rPr lang="en-US" sz="2400" smtClean="0">
                <a:latin typeface="Times New Roman" pitchFamily="16" charset="0"/>
                <a:cs typeface="Times New Roman" pitchFamily="16" charset="0"/>
              </a:rPr>
              <a:t>The </a:t>
            </a:r>
            <a:r>
              <a:rPr lang="en-US" sz="2400" err="1" smtClean="0">
                <a:latin typeface="Times New Roman" pitchFamily="16" charset="0"/>
                <a:cs typeface="Times New Roman" pitchFamily="16" charset="0"/>
              </a:rPr>
              <a:t>CANInitialize</a:t>
            </a:r>
            <a:r>
              <a:rPr lang="en-US" sz="2400" smtClean="0">
                <a:latin typeface="Times New Roman" pitchFamily="16" charset="0"/>
                <a:cs typeface="Times New Roman" pitchFamily="16" charset="0"/>
              </a:rPr>
              <a:t> function initializes the CAN module.</a:t>
            </a:r>
          </a:p>
          <a:p>
            <a:pPr algn="just" eaLnBrk="1" hangingPunct="1">
              <a:buSzPct val="100000"/>
              <a:buFont typeface="Wingdings" charset="2"/>
              <a:buChar char="Ø"/>
            </a:pPr>
            <a:r>
              <a:rPr lang="en-US" sz="2400" smtClean="0">
                <a:latin typeface="Times New Roman" pitchFamily="16" charset="0"/>
                <a:cs typeface="Times New Roman" pitchFamily="16" charset="0"/>
              </a:rPr>
              <a:t>All mask registers are cleared to 0 to allow all messages. </a:t>
            </a:r>
          </a:p>
          <a:p>
            <a:pPr algn="just" eaLnBrk="1" hangingPunct="1">
              <a:buSzPct val="100000"/>
              <a:buFont typeface="Wingdings" charset="2"/>
              <a:buChar char="Ø"/>
            </a:pPr>
            <a:r>
              <a:rPr lang="en-US" sz="2400" smtClean="0">
                <a:latin typeface="Times New Roman" pitchFamily="16" charset="0"/>
                <a:cs typeface="Times New Roman" pitchFamily="16" charset="0"/>
              </a:rPr>
              <a:t>Upon execution of this function, the normal mode is set.</a:t>
            </a:r>
          </a:p>
          <a:p>
            <a:pPr algn="just" eaLnBrk="1" hangingPunct="1">
              <a:buSzPct val="100000"/>
              <a:buFont typeface="Wingdings" charset="2"/>
              <a:buChar char="Ø"/>
            </a:pPr>
            <a:r>
              <a:rPr lang="en-US" sz="2400" smtClean="0">
                <a:latin typeface="Times New Roman" pitchFamily="16" charset="0"/>
                <a:cs typeface="Times New Roman" pitchFamily="16" charset="0"/>
              </a:rPr>
              <a:t>The function prototype is:</a:t>
            </a:r>
          </a:p>
          <a:p>
            <a:pPr algn="just" eaLnBrk="1" hangingPunct="1">
              <a:buFont typeface="Times New Roman" pitchFamily="16" charset="0"/>
              <a:buNone/>
            </a:pPr>
            <a:r>
              <a:rPr lang="en-US" sz="2400" smtClean="0"/>
              <a:t>	</a:t>
            </a:r>
            <a:r>
              <a:rPr lang="en-US" sz="2400" smtClean="0">
                <a:latin typeface="Times New Roman" pitchFamily="18" charset="0"/>
                <a:cs typeface="Times New Roman" pitchFamily="18" charset="0"/>
              </a:rPr>
              <a:t>void </a:t>
            </a:r>
            <a:r>
              <a:rPr lang="en-US" sz="2400" err="1" smtClean="0">
                <a:latin typeface="Times New Roman" pitchFamily="18" charset="0"/>
                <a:cs typeface="Times New Roman" pitchFamily="18" charset="0"/>
              </a:rPr>
              <a:t>CANInitialize</a:t>
            </a:r>
            <a:r>
              <a:rPr lang="en-US" sz="2400" smtClean="0">
                <a:latin typeface="Times New Roman" pitchFamily="18" charset="0"/>
                <a:cs typeface="Times New Roman" pitchFamily="18" charset="0"/>
              </a:rPr>
              <a:t>(char SJW, char BRP, char PHSEG1, char PHSEG2, char PROPEG, char CAN_CONFIG_FLAGS)</a:t>
            </a:r>
            <a:endParaRPr lang="en-US" sz="2400" b="1" smtClean="0">
              <a:latin typeface="Times New Roman" pitchFamily="18" charset="0"/>
              <a:cs typeface="Times New Roman" pitchFamily="18" charset="0"/>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153400" y="152400"/>
            <a:ext cx="838200" cy="685800"/>
          </a:xfrm>
          <a:prstGeom prst="rect">
            <a:avLst/>
          </a:prstGeom>
          <a:noFill/>
        </p:spPr>
      </p:pic>
    </p:spTree>
    <p:extLst>
      <p:ext uri="{BB962C8B-B14F-4D97-AF65-F5344CB8AC3E}">
        <p14:creationId xmlns:p14="http://schemas.microsoft.com/office/powerpoint/2010/main" xmlns="" val="4726023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137</a:t>
            </a:fld>
            <a:endParaRPr lang="en-IN"/>
          </a:p>
        </p:txBody>
      </p:sp>
      <p:sp>
        <p:nvSpPr>
          <p:cNvPr id="147460" name="Content Placeholder 2"/>
          <p:cNvSpPr>
            <a:spLocks noGrp="1"/>
          </p:cNvSpPr>
          <p:nvPr>
            <p:ph idx="4294967295"/>
          </p:nvPr>
        </p:nvSpPr>
        <p:spPr bwMode="auto">
          <a:xfrm>
            <a:off x="0" y="381000"/>
            <a:ext cx="8220075" cy="5791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 typeface="Times New Roman" pitchFamily="16" charset="0"/>
              <a:buNone/>
            </a:pPr>
            <a:r>
              <a:rPr lang="en-US" sz="2200" smtClean="0">
                <a:latin typeface="Times New Roman" pitchFamily="18" charset="0"/>
                <a:cs typeface="Times New Roman" pitchFamily="18" charset="0"/>
              </a:rPr>
              <a:t>where</a:t>
            </a:r>
          </a:p>
          <a:p>
            <a:pPr lvl="1" eaLnBrk="1" hangingPunct="1">
              <a:buFont typeface="Arial" pitchFamily="34" charset="0"/>
              <a:buChar char="•"/>
            </a:pPr>
            <a:r>
              <a:rPr lang="en-US" sz="2200" smtClean="0">
                <a:latin typeface="Times New Roman" pitchFamily="18" charset="0"/>
                <a:cs typeface="Times New Roman" pitchFamily="18" charset="0"/>
              </a:rPr>
              <a:t>SJW is the synchronization jump width</a:t>
            </a:r>
          </a:p>
          <a:p>
            <a:pPr lvl="1" eaLnBrk="1" hangingPunct="1">
              <a:buFont typeface="Arial" pitchFamily="34" charset="0"/>
              <a:buChar char="•"/>
            </a:pPr>
            <a:r>
              <a:rPr lang="en-US" sz="2200" smtClean="0">
                <a:latin typeface="Times New Roman" pitchFamily="18" charset="0"/>
                <a:cs typeface="Times New Roman" pitchFamily="18" charset="0"/>
              </a:rPr>
              <a:t>BRP is the baud rate </a:t>
            </a:r>
            <a:r>
              <a:rPr lang="en-US" sz="2200" err="1" smtClean="0">
                <a:latin typeface="Times New Roman" pitchFamily="18" charset="0"/>
                <a:cs typeface="Times New Roman" pitchFamily="18" charset="0"/>
              </a:rPr>
              <a:t>prescaler</a:t>
            </a:r>
            <a:endParaRPr lang="en-US" sz="2200" smtClean="0">
              <a:latin typeface="Times New Roman" pitchFamily="18" charset="0"/>
              <a:cs typeface="Times New Roman" pitchFamily="18" charset="0"/>
            </a:endParaRPr>
          </a:p>
          <a:p>
            <a:pPr lvl="1" eaLnBrk="1" hangingPunct="1">
              <a:buFont typeface="Arial" pitchFamily="34" charset="0"/>
              <a:buChar char="•"/>
            </a:pPr>
            <a:r>
              <a:rPr lang="en-US" sz="2200" smtClean="0">
                <a:latin typeface="Times New Roman" pitchFamily="18" charset="0"/>
                <a:cs typeface="Times New Roman" pitchFamily="18" charset="0"/>
              </a:rPr>
              <a:t>PHSEG1 is the Phase_Seg1 timing parameter</a:t>
            </a:r>
          </a:p>
          <a:p>
            <a:pPr lvl="1" eaLnBrk="1" hangingPunct="1">
              <a:buFont typeface="Arial" pitchFamily="34" charset="0"/>
              <a:buChar char="•"/>
            </a:pPr>
            <a:r>
              <a:rPr lang="en-US" sz="2200" smtClean="0">
                <a:latin typeface="Times New Roman" pitchFamily="18" charset="0"/>
                <a:cs typeface="Times New Roman" pitchFamily="18" charset="0"/>
              </a:rPr>
              <a:t>PHSEG2 is the Phase_Seg2 timing parameter</a:t>
            </a:r>
          </a:p>
          <a:p>
            <a:pPr lvl="1" eaLnBrk="1" hangingPunct="1">
              <a:buFont typeface="Arial" pitchFamily="34" charset="0"/>
              <a:buChar char="•"/>
            </a:pPr>
            <a:r>
              <a:rPr lang="en-US" sz="2200" smtClean="0">
                <a:latin typeface="Times New Roman" pitchFamily="18" charset="0"/>
                <a:cs typeface="Times New Roman" pitchFamily="18" charset="0"/>
              </a:rPr>
              <a:t>PROPSEG is the </a:t>
            </a:r>
            <a:r>
              <a:rPr lang="en-US" sz="2200" err="1" smtClean="0">
                <a:latin typeface="Times New Roman" pitchFamily="18" charset="0"/>
                <a:cs typeface="Times New Roman" pitchFamily="18" charset="0"/>
              </a:rPr>
              <a:t>Prop_Seg</a:t>
            </a:r>
            <a:endParaRPr lang="en-US" sz="2200" smtClean="0">
              <a:latin typeface="Times New Roman" pitchFamily="18" charset="0"/>
              <a:cs typeface="Times New Roman" pitchFamily="18" charset="0"/>
            </a:endParaRPr>
          </a:p>
          <a:p>
            <a:pPr algn="just" eaLnBrk="1" hangingPunct="1">
              <a:buSzPct val="100000"/>
              <a:buFont typeface="Wingdings" charset="2"/>
              <a:buChar char="Ø"/>
            </a:pPr>
            <a:r>
              <a:rPr lang="en-US" sz="2200" smtClean="0">
                <a:latin typeface="Times New Roman" pitchFamily="18" charset="0"/>
                <a:cs typeface="Times New Roman" pitchFamily="18" charset="0"/>
              </a:rPr>
              <a:t>CAN_CONFIG_FLAGS can be one of the following configuration flags:</a:t>
            </a:r>
          </a:p>
          <a:p>
            <a:pPr eaLnBrk="1" hangingPunct="1">
              <a:spcBef>
                <a:spcPct val="0"/>
              </a:spcBef>
            </a:pPr>
            <a:r>
              <a:rPr lang="en-US" sz="2200" smtClean="0">
                <a:latin typeface="Times New Roman" pitchFamily="18" charset="0"/>
                <a:cs typeface="Times New Roman" pitchFamily="18" charset="0"/>
              </a:rPr>
              <a:t> CAN_CONFIG_DEFAULT 			Default flags</a:t>
            </a:r>
          </a:p>
          <a:p>
            <a:pPr eaLnBrk="1" hangingPunct="1">
              <a:spcBef>
                <a:spcPct val="0"/>
              </a:spcBef>
            </a:pPr>
            <a:r>
              <a:rPr lang="en-US" sz="2200" smtClean="0">
                <a:latin typeface="Times New Roman" pitchFamily="18" charset="0"/>
                <a:cs typeface="Times New Roman" pitchFamily="18" charset="0"/>
              </a:rPr>
              <a:t> CAN_CONFIG_PHSEG2_PRG_ON 		Use supplied 							PHSEG2 value</a:t>
            </a:r>
          </a:p>
          <a:p>
            <a:pPr eaLnBrk="1" hangingPunct="1">
              <a:spcBef>
                <a:spcPct val="0"/>
              </a:spcBef>
            </a:pPr>
            <a:r>
              <a:rPr lang="en-US" sz="2200" smtClean="0">
                <a:latin typeface="Times New Roman" pitchFamily="18" charset="0"/>
                <a:cs typeface="Times New Roman" pitchFamily="18" charset="0"/>
              </a:rPr>
              <a:t> CAN_CONFIG_PHSEG2_PRG_OFF 	Use maximum of 						PHSEG1 or  							information 							processing  time (IPT) 						whichever is greater</a:t>
            </a:r>
          </a:p>
          <a:p>
            <a:pPr eaLnBrk="1" hangingPunct="1">
              <a:buFont typeface="Times New Roman" pitchFamily="16" charset="0"/>
              <a:buNone/>
            </a:pPr>
            <a:endParaRPr lang="en-US" sz="2200" smtClean="0">
              <a:latin typeface="Times New Roman" pitchFamily="18" charset="0"/>
              <a:cs typeface="Times New Roman" pitchFamily="18" charset="0"/>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77200" y="228600"/>
            <a:ext cx="838200" cy="685800"/>
          </a:xfrm>
          <a:prstGeom prst="rect">
            <a:avLst/>
          </a:prstGeom>
          <a:noFill/>
        </p:spPr>
      </p:pic>
    </p:spTree>
    <p:extLst>
      <p:ext uri="{BB962C8B-B14F-4D97-AF65-F5344CB8AC3E}">
        <p14:creationId xmlns:p14="http://schemas.microsoft.com/office/powerpoint/2010/main" xmlns="" val="14455840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138</a:t>
            </a:fld>
            <a:endParaRPr lang="en-IN"/>
          </a:p>
        </p:txBody>
      </p:sp>
      <p:sp>
        <p:nvSpPr>
          <p:cNvPr id="148484" name="Content Placeholder 2"/>
          <p:cNvSpPr>
            <a:spLocks noGrp="1"/>
          </p:cNvSpPr>
          <p:nvPr>
            <p:ph idx="4294967295"/>
          </p:nvPr>
        </p:nvSpPr>
        <p:spPr bwMode="auto">
          <a:xfrm>
            <a:off x="533401" y="609600"/>
            <a:ext cx="8610600" cy="5486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200" dirty="0" smtClean="0">
                <a:latin typeface="Times New Roman" pitchFamily="16" charset="0"/>
                <a:cs typeface="Times New Roman" pitchFamily="16" charset="0"/>
              </a:rPr>
              <a:t>CAN_CONFIG_LINE_FILTER_ON 	Use CAN bus line  filter for 					wake-up</a:t>
            </a:r>
          </a:p>
          <a:p>
            <a:pPr eaLnBrk="1" hangingPunct="1"/>
            <a:r>
              <a:rPr lang="en-US" sz="2200" dirty="0" smtClean="0">
                <a:latin typeface="Times New Roman" pitchFamily="16" charset="0"/>
                <a:cs typeface="Times New Roman" pitchFamily="16" charset="0"/>
              </a:rPr>
              <a:t>CAN_CONFIG_FILTER_OFF 	Do not use CAN bus line filter</a:t>
            </a:r>
          </a:p>
          <a:p>
            <a:pPr eaLnBrk="1" hangingPunct="1"/>
            <a:r>
              <a:rPr lang="en-US" sz="2200" dirty="0" smtClean="0">
                <a:latin typeface="Times New Roman" pitchFamily="16" charset="0"/>
                <a:cs typeface="Times New Roman" pitchFamily="16" charset="0"/>
              </a:rPr>
              <a:t>CAN_CONFIG_SAMPLE_ONCE 	Sample bus once at sample 					point</a:t>
            </a:r>
          </a:p>
          <a:p>
            <a:pPr eaLnBrk="1" hangingPunct="1"/>
            <a:r>
              <a:rPr lang="en-US" sz="2200" dirty="0" smtClean="0">
                <a:latin typeface="Times New Roman" pitchFamily="16" charset="0"/>
                <a:cs typeface="Times New Roman" pitchFamily="16" charset="0"/>
              </a:rPr>
              <a:t>CAN_CONFIG_SAMPLE_THRICE 	Sample bus three times prior 					to sample point</a:t>
            </a:r>
          </a:p>
          <a:p>
            <a:pPr eaLnBrk="1" hangingPunct="1"/>
            <a:r>
              <a:rPr lang="en-US" sz="2200" dirty="0" smtClean="0">
                <a:latin typeface="Times New Roman" pitchFamily="16" charset="0"/>
                <a:cs typeface="Times New Roman" pitchFamily="16" charset="0"/>
              </a:rPr>
              <a:t>CAN_CONFIG_STD_MSG 		Accept only standard 						identifier messages</a:t>
            </a:r>
          </a:p>
          <a:p>
            <a:pPr eaLnBrk="1" hangingPunct="1"/>
            <a:r>
              <a:rPr lang="en-US" sz="2200" dirty="0" smtClean="0">
                <a:latin typeface="Times New Roman" pitchFamily="16" charset="0"/>
                <a:cs typeface="Times New Roman" pitchFamily="16" charset="0"/>
              </a:rPr>
              <a:t>CAN_CONFIG_XTD_MSG 		Accept only extended 						identifier messages</a:t>
            </a:r>
          </a:p>
          <a:p>
            <a:r>
              <a:rPr lang="en-US" sz="2200" dirty="0">
                <a:latin typeface="Times New Roman" pitchFamily="18" charset="0"/>
                <a:cs typeface="Times New Roman" pitchFamily="18" charset="0"/>
              </a:rPr>
              <a:t>CAN_CONFIG_DBL_BUFFER_ON 	Use double buffering to 						receive </a:t>
            </a:r>
            <a:r>
              <a:rPr lang="en-US" sz="2200" dirty="0" smtClean="0">
                <a:latin typeface="Times New Roman" pitchFamily="18" charset="0"/>
                <a:cs typeface="Times New Roman" pitchFamily="18" charset="0"/>
              </a:rPr>
              <a:t>data</a:t>
            </a:r>
          </a:p>
          <a:p>
            <a:r>
              <a:rPr lang="en-US" sz="2100" dirty="0" smtClean="0">
                <a:latin typeface="Times New Roman" pitchFamily="18" charset="0"/>
                <a:cs typeface="Times New Roman" pitchFamily="18" charset="0"/>
              </a:rPr>
              <a:t>CAN_CONFIG_DBL_BUFFER_OFF</a:t>
            </a:r>
            <a:r>
              <a:rPr lang="en-US" sz="2200" dirty="0" smtClean="0">
                <a:latin typeface="Times New Roman" pitchFamily="18" charset="0"/>
                <a:cs typeface="Times New Roman" pitchFamily="18" charset="0"/>
              </a:rPr>
              <a:t> 	Do </a:t>
            </a:r>
            <a:r>
              <a:rPr lang="en-US" sz="2200" dirty="0">
                <a:latin typeface="Times New Roman" pitchFamily="18" charset="0"/>
                <a:cs typeface="Times New Roman" pitchFamily="18" charset="0"/>
              </a:rPr>
              <a:t>not use double </a:t>
            </a:r>
            <a:r>
              <a:rPr lang="en-US" sz="2200" dirty="0" smtClean="0">
                <a:latin typeface="Times New Roman" pitchFamily="18" charset="0"/>
                <a:cs typeface="Times New Roman" pitchFamily="18" charset="0"/>
              </a:rPr>
              <a:t>buffering</a:t>
            </a:r>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pPr eaLnBrk="1" hangingPunct="1"/>
            <a:endParaRPr lang="en-US" sz="2200" dirty="0" smtClean="0">
              <a:latin typeface="Times New Roman" pitchFamily="16" charset="0"/>
              <a:cs typeface="Times New Roman" pitchFamily="16" charset="0"/>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32920478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139</a:t>
            </a:fld>
            <a:endParaRPr lang="en-IN"/>
          </a:p>
        </p:txBody>
      </p:sp>
      <p:sp>
        <p:nvSpPr>
          <p:cNvPr id="149508" name="Content Placeholder 2"/>
          <p:cNvSpPr>
            <a:spLocks noGrp="1"/>
          </p:cNvSpPr>
          <p:nvPr>
            <p:ph idx="4294967295"/>
          </p:nvPr>
        </p:nvSpPr>
        <p:spPr bwMode="auto">
          <a:xfrm>
            <a:off x="923925" y="609600"/>
            <a:ext cx="8220075" cy="6400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2200" smtClean="0">
                <a:latin typeface="Times New Roman" pitchFamily="18" charset="0"/>
                <a:cs typeface="Times New Roman" pitchFamily="18" charset="0"/>
              </a:rPr>
              <a:t>CAN_CONFIG_ALL_MSG 		Accept all messages including 					invalid ones</a:t>
            </a:r>
          </a:p>
          <a:p>
            <a:pPr eaLnBrk="1" hangingPunct="1">
              <a:spcBef>
                <a:spcPct val="0"/>
              </a:spcBef>
            </a:pPr>
            <a:r>
              <a:rPr lang="en-US" sz="2200" smtClean="0">
                <a:latin typeface="Times New Roman" pitchFamily="18" charset="0"/>
                <a:cs typeface="Times New Roman" pitchFamily="18" charset="0"/>
              </a:rPr>
              <a:t>CAN_CONFIG_VALID_XTD_MSG	Accept only valid extended 					identifier messages</a:t>
            </a:r>
          </a:p>
          <a:p>
            <a:pPr eaLnBrk="1" hangingPunct="1">
              <a:spcBef>
                <a:spcPct val="0"/>
              </a:spcBef>
            </a:pPr>
            <a:r>
              <a:rPr lang="en-US" sz="2200" smtClean="0">
                <a:latin typeface="Times New Roman" pitchFamily="18" charset="0"/>
                <a:cs typeface="Times New Roman" pitchFamily="18" charset="0"/>
              </a:rPr>
              <a:t>CAN_CONFIG_VALID_STD_MSG	Accept only valid standard 					identifier messages</a:t>
            </a:r>
          </a:p>
          <a:p>
            <a:pPr eaLnBrk="1" hangingPunct="1">
              <a:spcBef>
                <a:spcPct val="0"/>
              </a:spcBef>
            </a:pPr>
            <a:r>
              <a:rPr lang="en-US" sz="2200" smtClean="0">
                <a:latin typeface="Times New Roman" pitchFamily="18" charset="0"/>
                <a:cs typeface="Times New Roman" pitchFamily="18" charset="0"/>
              </a:rPr>
              <a:t>CAN_CONFIG_ALL_VALID_MSG 	Accept all valid messages</a:t>
            </a:r>
          </a:p>
          <a:p>
            <a:pPr eaLnBrk="1" hangingPunct="1">
              <a:buFont typeface="Times New Roman" pitchFamily="16" charset="0"/>
              <a:buNone/>
            </a:pPr>
            <a:endParaRPr lang="en-US" sz="2200" smtClean="0">
              <a:latin typeface="Times New Roman" pitchFamily="18" charset="0"/>
              <a:cs typeface="Times New Roman" pitchFamily="18" charset="0"/>
            </a:endParaRPr>
          </a:p>
          <a:p>
            <a:pPr eaLnBrk="1" hangingPunct="1">
              <a:buFont typeface="Times New Roman" pitchFamily="16" charset="0"/>
              <a:buNone/>
            </a:pPr>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These configuration values can be bitwise </a:t>
            </a:r>
            <a:r>
              <a:rPr lang="en-US" sz="2200" err="1" smtClean="0">
                <a:latin typeface="Times New Roman" pitchFamily="18" charset="0"/>
                <a:cs typeface="Times New Roman" pitchFamily="18" charset="0"/>
              </a:rPr>
              <a:t>AND’ed</a:t>
            </a:r>
            <a:r>
              <a:rPr lang="en-US" sz="2200" smtClean="0">
                <a:latin typeface="Times New Roman" pitchFamily="18" charset="0"/>
                <a:cs typeface="Times New Roman" pitchFamily="18" charset="0"/>
              </a:rPr>
              <a:t> to form complex configuration values.</a:t>
            </a:r>
          </a:p>
          <a:p>
            <a:pPr eaLnBrk="1" hangingPunct="1">
              <a:buFont typeface="Times New Roman" pitchFamily="16" charset="0"/>
              <a:buNone/>
            </a:pPr>
            <a:endParaRPr lang="en-US" sz="2200" smtClean="0">
              <a:latin typeface="Times New Roman" pitchFamily="18" charset="0"/>
              <a:cs typeface="Times New Roman" pitchFamily="18" charset="0"/>
            </a:endParaRP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107845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533400"/>
            <a:ext cx="82296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3375" indent="-33337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100">
                <a:solidFill>
                  <a:srgbClr val="000000"/>
                </a:solidFill>
                <a:latin typeface="Calibri" pitchFamily="32" charset="0"/>
                <a:ea typeface="Droid Sans" charset="0"/>
                <a:cs typeface="Droid Sans" charset="0"/>
              </a:rPr>
              <a:t>Host transmits a packet of data to every device connected to the bus which travels downwards through a chain of bus.</a:t>
            </a:r>
          </a:p>
          <a:p>
            <a:pPr marL="457200" indent="-457200" algn="just" eaLnBrk="1" hangingPunct="1">
              <a:spcBef>
                <a:spcPts val="800"/>
              </a:spcBef>
              <a:buClr>
                <a:schemeClr val="accent1"/>
              </a:buClr>
              <a:buFont typeface="Wingdings" pitchFamily="2" charset="2"/>
              <a:buChar char="Ø"/>
            </a:pPr>
            <a:r>
              <a:rPr lang="en-US" sz="3100">
                <a:solidFill>
                  <a:srgbClr val="000000"/>
                </a:solidFill>
                <a:latin typeface="Calibri" pitchFamily="32" charset="0"/>
                <a:ea typeface="Droid Sans" charset="0"/>
                <a:cs typeface="Droid Sans" charset="0"/>
              </a:rPr>
              <a:t>All the devices receive the signal but the one that is addressed accepts the data. </a:t>
            </a:r>
          </a:p>
          <a:p>
            <a:pPr marL="457200" indent="-457200" algn="just" eaLnBrk="1" hangingPunct="1">
              <a:spcBef>
                <a:spcPts val="800"/>
              </a:spcBef>
              <a:buClr>
                <a:schemeClr val="accent1"/>
              </a:buClr>
              <a:buFont typeface="Wingdings" pitchFamily="2" charset="2"/>
              <a:buChar char="Ø"/>
            </a:pPr>
            <a:r>
              <a:rPr lang="en-US" sz="3100">
                <a:solidFill>
                  <a:srgbClr val="000000"/>
                </a:solidFill>
                <a:latin typeface="Calibri" pitchFamily="32" charset="0"/>
                <a:ea typeface="Droid Sans" charset="0"/>
                <a:cs typeface="Droid Sans" charset="0"/>
              </a:rPr>
              <a:t>Only one device at any time can transmit to the host and the data travels upwards through the chain of hubs until it reaches the host.</a:t>
            </a:r>
          </a:p>
          <a:p>
            <a:pPr marL="457200" indent="-457200" algn="just" eaLnBrk="1" hangingPunct="1">
              <a:spcBef>
                <a:spcPts val="800"/>
              </a:spcBef>
              <a:buClr>
                <a:schemeClr val="accent1"/>
              </a:buClr>
              <a:buFont typeface="Wingdings" pitchFamily="2" charset="2"/>
              <a:buChar char="Ø"/>
            </a:pPr>
            <a:r>
              <a:rPr lang="en-US" sz="3100">
                <a:solidFill>
                  <a:srgbClr val="000000"/>
                </a:solidFill>
                <a:latin typeface="Calibri" pitchFamily="32" charset="0"/>
                <a:ea typeface="Droid Sans" charset="0"/>
                <a:cs typeface="Droid Sans" charset="0"/>
              </a:rPr>
              <a:t>USB devices attached to the bus may be full custom devices requiring a full custom device driver or they may belong to a device class.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14</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772400" y="0"/>
            <a:ext cx="990600" cy="685800"/>
          </a:xfrm>
          <a:prstGeom prst="rect">
            <a:avLst/>
          </a:prstGeom>
          <a:noFill/>
        </p:spPr>
      </p:pic>
    </p:spTree>
    <p:extLst>
      <p:ext uri="{BB962C8B-B14F-4D97-AF65-F5344CB8AC3E}">
        <p14:creationId xmlns:p14="http://schemas.microsoft.com/office/powerpoint/2010/main" xmlns="" val="25063265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140</a:t>
            </a:fld>
            <a:endParaRPr lang="en-IN"/>
          </a:p>
        </p:txBody>
      </p:sp>
      <p:sp>
        <p:nvSpPr>
          <p:cNvPr id="150532" name="Content Placeholder 2"/>
          <p:cNvSpPr>
            <a:spLocks noGrp="1"/>
          </p:cNvSpPr>
          <p:nvPr>
            <p:ph idx="4294967295"/>
          </p:nvPr>
        </p:nvSpPr>
        <p:spPr bwMode="auto">
          <a:xfrm>
            <a:off x="533401" y="457200"/>
            <a:ext cx="8610600" cy="6019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buFont typeface="Times New Roman" pitchFamily="16" charset="0"/>
              <a:buNone/>
            </a:pPr>
            <a:r>
              <a:rPr lang="en-US" sz="2400" b="1" err="1" smtClean="0">
                <a:solidFill>
                  <a:srgbClr val="0000FF"/>
                </a:solidFill>
                <a:latin typeface="Times New Roman" pitchFamily="18" charset="0"/>
                <a:cs typeface="Times New Roman" pitchFamily="18" charset="0"/>
              </a:rPr>
              <a:t>CANSetBaudRate</a:t>
            </a:r>
            <a:endParaRPr lang="en-US" sz="2400" b="1" smtClean="0">
              <a:solidFill>
                <a:srgbClr val="0000FF"/>
              </a:solidFill>
              <a:latin typeface="Times New Roman" pitchFamily="18" charset="0"/>
              <a:cs typeface="Times New Roman" pitchFamily="18" charset="0"/>
            </a:endParaRPr>
          </a:p>
          <a:p>
            <a:pPr algn="just" eaLnBrk="1" hangingPunct="1">
              <a:buFont typeface="Wingdings" charset="2"/>
              <a:buChar char="Ø"/>
            </a:pPr>
            <a:r>
              <a:rPr lang="en-US" sz="2600" smtClean="0">
                <a:latin typeface="Times New Roman" pitchFamily="18" charset="0"/>
                <a:cs typeface="Times New Roman" pitchFamily="18" charset="0"/>
              </a:rPr>
              <a:t>The </a:t>
            </a:r>
            <a:r>
              <a:rPr lang="en-US" sz="2600" err="1" smtClean="0">
                <a:latin typeface="Times New Roman" pitchFamily="18" charset="0"/>
                <a:cs typeface="Times New Roman" pitchFamily="18" charset="0"/>
              </a:rPr>
              <a:t>CANSetBaudRate</a:t>
            </a:r>
            <a:r>
              <a:rPr lang="en-US" sz="2600" smtClean="0">
                <a:latin typeface="Times New Roman" pitchFamily="18" charset="0"/>
                <a:cs typeface="Times New Roman" pitchFamily="18" charset="0"/>
              </a:rPr>
              <a:t> function is used to set the CAN bus baud rate. The function prototype is:</a:t>
            </a:r>
          </a:p>
          <a:p>
            <a:pPr algn="just" eaLnBrk="1" hangingPunct="1">
              <a:buFont typeface="Times New Roman" pitchFamily="16" charset="0"/>
              <a:buNone/>
            </a:pPr>
            <a:r>
              <a:rPr lang="en-US" sz="2600" smtClean="0">
                <a:latin typeface="Times New Roman" pitchFamily="18" charset="0"/>
                <a:cs typeface="Times New Roman" pitchFamily="18" charset="0"/>
              </a:rPr>
              <a:t>	void </a:t>
            </a:r>
            <a:r>
              <a:rPr lang="en-US" sz="2600" err="1" smtClean="0">
                <a:latin typeface="Times New Roman" pitchFamily="18" charset="0"/>
                <a:cs typeface="Times New Roman" pitchFamily="18" charset="0"/>
              </a:rPr>
              <a:t>CANSetBaudRate</a:t>
            </a:r>
            <a:r>
              <a:rPr lang="en-US" sz="2600" smtClean="0">
                <a:latin typeface="Times New Roman" pitchFamily="18" charset="0"/>
                <a:cs typeface="Times New Roman" pitchFamily="18" charset="0"/>
              </a:rPr>
              <a:t>(char SJW, char BRP, char PHSEG1, char PHSEG2, char PROPSEG, char CAN_CONFIG_FLAGS)</a:t>
            </a:r>
          </a:p>
          <a:p>
            <a:pPr algn="just" eaLnBrk="1" hangingPunct="1">
              <a:buFont typeface="Wingdings" charset="2"/>
              <a:buChar char="Ø"/>
            </a:pPr>
            <a:r>
              <a:rPr lang="en-US" sz="2600" smtClean="0">
                <a:latin typeface="Times New Roman" pitchFamily="18" charset="0"/>
                <a:cs typeface="Times New Roman" pitchFamily="18" charset="0"/>
              </a:rPr>
              <a:t>The arguments of the function are as in function </a:t>
            </a:r>
            <a:r>
              <a:rPr lang="en-US" sz="2600" err="1" smtClean="0">
                <a:latin typeface="Times New Roman" pitchFamily="18" charset="0"/>
                <a:cs typeface="Times New Roman" pitchFamily="18" charset="0"/>
              </a:rPr>
              <a:t>CANInitialize</a:t>
            </a:r>
            <a:r>
              <a:rPr lang="en-US" sz="2600" smtClean="0">
                <a:latin typeface="Times New Roman" pitchFamily="18" charset="0"/>
                <a:cs typeface="Times New Roman" pitchFamily="18" charset="0"/>
              </a:rPr>
              <a:t>.</a:t>
            </a:r>
          </a:p>
          <a:p>
            <a:pPr algn="just" eaLnBrk="1" hangingPunct="1">
              <a:buFont typeface="Times New Roman" pitchFamily="16" charset="0"/>
              <a:buNone/>
            </a:pPr>
            <a:r>
              <a:rPr lang="en-US" sz="2600" b="1" smtClean="0">
                <a:solidFill>
                  <a:srgbClr val="0000FF"/>
                </a:solidFill>
                <a:latin typeface="Times New Roman" pitchFamily="18" charset="0"/>
                <a:cs typeface="Times New Roman" pitchFamily="18" charset="0"/>
              </a:rPr>
              <a:t>CANSetMask</a:t>
            </a:r>
          </a:p>
          <a:p>
            <a:pPr algn="just" eaLnBrk="1" hangingPunct="1">
              <a:buFont typeface="Wingdings" pitchFamily="2" charset="2"/>
              <a:buChar char="Ø"/>
            </a:pPr>
            <a:r>
              <a:rPr lang="en-US" sz="2600" smtClean="0">
                <a:latin typeface="Times New Roman" pitchFamily="18" charset="0"/>
                <a:cs typeface="Times New Roman" pitchFamily="18" charset="0"/>
              </a:rPr>
              <a:t>The </a:t>
            </a:r>
            <a:r>
              <a:rPr lang="en-US" sz="2600" err="1" smtClean="0">
                <a:latin typeface="Times New Roman" pitchFamily="18" charset="0"/>
                <a:cs typeface="Times New Roman" pitchFamily="18" charset="0"/>
              </a:rPr>
              <a:t>CANSetMask</a:t>
            </a:r>
            <a:r>
              <a:rPr lang="en-US" sz="2600" smtClean="0">
                <a:latin typeface="Times New Roman" pitchFamily="18" charset="0"/>
                <a:cs typeface="Times New Roman" pitchFamily="18" charset="0"/>
              </a:rPr>
              <a:t> function sets the mask for filtering messages. The function prototype is:</a:t>
            </a:r>
          </a:p>
          <a:p>
            <a:pPr algn="just" eaLnBrk="1" hangingPunct="1">
              <a:buFont typeface="Times New Roman" pitchFamily="16" charset="0"/>
              <a:buNone/>
            </a:pPr>
            <a:r>
              <a:rPr lang="en-US" sz="2600" smtClean="0">
                <a:latin typeface="Times New Roman" pitchFamily="18" charset="0"/>
                <a:cs typeface="Times New Roman" pitchFamily="18" charset="0"/>
              </a:rPr>
              <a:t>	void </a:t>
            </a:r>
            <a:r>
              <a:rPr lang="en-US" sz="2600" err="1" smtClean="0">
                <a:latin typeface="Times New Roman" pitchFamily="18" charset="0"/>
                <a:cs typeface="Times New Roman" pitchFamily="18" charset="0"/>
              </a:rPr>
              <a:t>CANSetMask</a:t>
            </a:r>
            <a:r>
              <a:rPr lang="en-US" sz="2600" smtClean="0">
                <a:latin typeface="Times New Roman" pitchFamily="18" charset="0"/>
                <a:cs typeface="Times New Roman" pitchFamily="18" charset="0"/>
              </a:rPr>
              <a:t>(char CAN_MASK, long value, char CAN_CONFIGFLAGS)</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1021420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4" name="Slide Number Placeholder 3"/>
          <p:cNvSpPr>
            <a:spLocks noGrp="1"/>
          </p:cNvSpPr>
          <p:nvPr>
            <p:ph type="sldNum" sz="quarter" idx="4"/>
          </p:nvPr>
        </p:nvSpPr>
        <p:spPr/>
        <p:txBody>
          <a:bodyPr/>
          <a:lstStyle/>
          <a:p>
            <a:pPr algn="ctr"/>
            <a:fld id="{BFE91FA2-A80D-4023-8FF7-C0CD235DB97E}" type="slidenum">
              <a:rPr lang="en-IN" smtClean="0"/>
              <a:pPr algn="ctr"/>
              <a:t>141</a:t>
            </a:fld>
            <a:endParaRPr lang="en-IN"/>
          </a:p>
        </p:txBody>
      </p:sp>
      <p:sp>
        <p:nvSpPr>
          <p:cNvPr id="151556" name="Content Placeholder 2"/>
          <p:cNvSpPr>
            <a:spLocks noGrp="1"/>
          </p:cNvSpPr>
          <p:nvPr>
            <p:ph idx="4294967295"/>
          </p:nvPr>
        </p:nvSpPr>
        <p:spPr bwMode="auto">
          <a:xfrm>
            <a:off x="609601" y="533400"/>
            <a:ext cx="8534400" cy="6248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08000" indent="-508000" algn="just" eaLnBrk="1" hangingPunct="1">
              <a:buSzPct val="100000"/>
              <a:buFont typeface="Wingdings" charset="2"/>
              <a:buChar char="Ø"/>
            </a:pPr>
            <a:r>
              <a:rPr lang="en-US" sz="2500" dirty="0" smtClean="0">
                <a:latin typeface="Times New Roman" pitchFamily="18" charset="0"/>
                <a:cs typeface="Times New Roman" pitchFamily="18" charset="0"/>
              </a:rPr>
              <a:t>CAN_MASK can be one of the following:</a:t>
            </a:r>
          </a:p>
          <a:p>
            <a:pPr lvl="1" algn="just" eaLnBrk="1" hangingPunct="1">
              <a:buFont typeface="Arial" pitchFamily="34" charset="0"/>
              <a:buChar char="•"/>
            </a:pPr>
            <a:r>
              <a:rPr lang="en-US" sz="2500" dirty="0" smtClean="0">
                <a:latin typeface="Times New Roman" pitchFamily="18" charset="0"/>
                <a:cs typeface="Times New Roman" pitchFamily="18" charset="0"/>
              </a:rPr>
              <a:t> CAN_MASK_B1 Receive buffer 1 mask value</a:t>
            </a:r>
          </a:p>
          <a:p>
            <a:pPr lvl="1" algn="just" eaLnBrk="1" hangingPunct="1">
              <a:buFont typeface="Arial" pitchFamily="34" charset="0"/>
              <a:buChar char="•"/>
            </a:pPr>
            <a:r>
              <a:rPr lang="en-US" sz="2500" dirty="0" smtClean="0">
                <a:latin typeface="Times New Roman" pitchFamily="18" charset="0"/>
                <a:cs typeface="Times New Roman" pitchFamily="18" charset="0"/>
              </a:rPr>
              <a:t> CAN_MASK_B2 Receive buffer 2 mask value</a:t>
            </a:r>
          </a:p>
          <a:p>
            <a:pPr marL="508000" lvl="1" indent="-508000" algn="just" eaLnBrk="1" hangingPunct="1">
              <a:buFont typeface="Wingdings" pitchFamily="2" charset="2"/>
              <a:buChar char="Ø"/>
            </a:pPr>
            <a:r>
              <a:rPr lang="en-US" sz="2500" dirty="0" smtClean="0">
                <a:latin typeface="Times New Roman" pitchFamily="18" charset="0"/>
                <a:cs typeface="Times New Roman" pitchFamily="18" charset="0"/>
              </a:rPr>
              <a:t>Where value is the mask register value.</a:t>
            </a:r>
          </a:p>
          <a:p>
            <a:pPr marL="508000" indent="-508000" algn="just" eaLnBrk="1" hangingPunct="1">
              <a:buSzPct val="100000"/>
              <a:buFont typeface="Wingdings" charset="2"/>
              <a:buChar char="Ø"/>
            </a:pPr>
            <a:r>
              <a:rPr lang="en-US" sz="2500" dirty="0" smtClean="0">
                <a:latin typeface="Times New Roman" pitchFamily="18" charset="0"/>
                <a:cs typeface="Times New Roman" pitchFamily="18" charset="0"/>
              </a:rPr>
              <a:t>CAN_CONFIG_FLAGS can be either</a:t>
            </a:r>
          </a:p>
          <a:p>
            <a:pPr marL="508000" indent="-508000" algn="just" eaLnBrk="1" hangingPunct="1">
              <a:buSzPct val="100000"/>
              <a:buFont typeface="Wingdings" charset="2"/>
              <a:buChar char="Ø"/>
            </a:pPr>
            <a:r>
              <a:rPr lang="en-US" sz="2500" dirty="0" smtClean="0">
                <a:latin typeface="Times New Roman" pitchFamily="18" charset="0"/>
                <a:cs typeface="Times New Roman" pitchFamily="18" charset="0"/>
              </a:rPr>
              <a:t>CAN_CONFIG_XTD (extended message), or</a:t>
            </a:r>
          </a:p>
          <a:p>
            <a:pPr marL="508000" indent="-508000" algn="just" eaLnBrk="1" hangingPunct="1">
              <a:buSzPct val="100000"/>
              <a:buFont typeface="Wingdings" charset="2"/>
              <a:buChar char="Ø"/>
            </a:pPr>
            <a:r>
              <a:rPr lang="en-US" sz="2500" dirty="0" smtClean="0">
                <a:latin typeface="Times New Roman" pitchFamily="18" charset="0"/>
                <a:cs typeface="Times New Roman" pitchFamily="18" charset="0"/>
              </a:rPr>
              <a:t>CAN_CONFIG_STD (standard message).</a:t>
            </a:r>
          </a:p>
          <a:p>
            <a:pPr algn="just" eaLnBrk="1" hangingPunct="1">
              <a:buFont typeface="Wingdings" charset="2"/>
              <a:buChar char="Ø"/>
            </a:pPr>
            <a:endParaRPr lang="en-US" sz="2500" dirty="0" smtClean="0">
              <a:latin typeface="Times New Roman" pitchFamily="18" charset="0"/>
              <a:cs typeface="Times New Roman" pitchFamily="18" charset="0"/>
            </a:endParaRPr>
          </a:p>
          <a:p>
            <a:pPr algn="just" eaLnBrk="1" hangingPunct="1">
              <a:buFont typeface="Times New Roman" pitchFamily="16" charset="0"/>
              <a:buNone/>
            </a:pPr>
            <a:r>
              <a:rPr lang="en-US" sz="2500" b="1" dirty="0" err="1" smtClean="0">
                <a:solidFill>
                  <a:srgbClr val="0000FF"/>
                </a:solidFill>
                <a:latin typeface="Times New Roman" pitchFamily="18" charset="0"/>
                <a:cs typeface="Times New Roman" pitchFamily="18" charset="0"/>
              </a:rPr>
              <a:t>CANSetFilter</a:t>
            </a:r>
            <a:r>
              <a:rPr lang="en-US" sz="2500" b="1" dirty="0" smtClean="0">
                <a:solidFill>
                  <a:srgbClr val="0000FF"/>
                </a:solidFill>
                <a:latin typeface="Times New Roman" pitchFamily="18" charset="0"/>
                <a:cs typeface="Times New Roman" pitchFamily="18" charset="0"/>
              </a:rPr>
              <a:t>:</a:t>
            </a:r>
          </a:p>
          <a:p>
            <a:pPr marL="508000" indent="-508000" algn="just" eaLnBrk="1" hangingPunct="1">
              <a:buSzPct val="100000"/>
              <a:buFont typeface="Wingdings" charset="2"/>
              <a:buChar char="Ø"/>
            </a:pPr>
            <a:r>
              <a:rPr lang="en-US" sz="2500" dirty="0" smtClean="0">
                <a:latin typeface="Times New Roman" pitchFamily="18" charset="0"/>
                <a:cs typeface="Times New Roman" pitchFamily="18" charset="0"/>
              </a:rPr>
              <a:t>The </a:t>
            </a:r>
            <a:r>
              <a:rPr lang="en-US" sz="2500" dirty="0" err="1" smtClean="0">
                <a:latin typeface="Times New Roman" pitchFamily="18" charset="0"/>
                <a:cs typeface="Times New Roman" pitchFamily="18" charset="0"/>
              </a:rPr>
              <a:t>CANSetFilter</a:t>
            </a:r>
            <a:r>
              <a:rPr lang="en-US" sz="2500" dirty="0" smtClean="0">
                <a:latin typeface="Times New Roman" pitchFamily="18" charset="0"/>
                <a:cs typeface="Times New Roman" pitchFamily="18" charset="0"/>
              </a:rPr>
              <a:t> function sets filter values. The function prototype is:</a:t>
            </a:r>
          </a:p>
          <a:p>
            <a:pPr marL="514350" indent="0" algn="just" eaLnBrk="1" hangingPunct="1">
              <a:buSzPct val="100000"/>
              <a:buNone/>
            </a:pPr>
            <a:r>
              <a:rPr lang="en-US" sz="2500" dirty="0" smtClean="0">
                <a:latin typeface="Times New Roman" pitchFamily="18" charset="0"/>
                <a:cs typeface="Times New Roman" pitchFamily="18" charset="0"/>
              </a:rPr>
              <a:t>void </a:t>
            </a:r>
            <a:r>
              <a:rPr lang="en-US" sz="2500" dirty="0" err="1" smtClean="0">
                <a:latin typeface="Times New Roman" pitchFamily="18" charset="0"/>
                <a:cs typeface="Times New Roman" pitchFamily="18" charset="0"/>
              </a:rPr>
              <a:t>CANSetFilter</a:t>
            </a:r>
            <a:r>
              <a:rPr lang="en-US" sz="2500" dirty="0" smtClean="0">
                <a:latin typeface="Times New Roman" pitchFamily="18" charset="0"/>
                <a:cs typeface="Times New Roman" pitchFamily="18" charset="0"/>
              </a:rPr>
              <a:t>(char CAN_FILTER, long value, char       </a:t>
            </a:r>
            <a:br>
              <a:rPr lang="en-US" sz="2500" dirty="0" smtClean="0">
                <a:latin typeface="Times New Roman" pitchFamily="18" charset="0"/>
                <a:cs typeface="Times New Roman" pitchFamily="18" charset="0"/>
              </a:rPr>
            </a:br>
            <a:r>
              <a:rPr lang="en-US" sz="2500" dirty="0" smtClean="0">
                <a:latin typeface="Times New Roman" pitchFamily="18" charset="0"/>
                <a:cs typeface="Times New Roman" pitchFamily="18" charset="0"/>
              </a:rPr>
              <a:t>CAN_CONFIG_FLAGS)</a:t>
            </a:r>
          </a:p>
        </p:txBody>
      </p:sp>
      <p:pic>
        <p:nvPicPr>
          <p:cNvPr id="5" name="Picture 2" descr="C:\Users\student\Desktop\Untitled.png"/>
          <p:cNvPicPr>
            <a:picLocks noChangeAspect="1" noChangeArrowheads="1"/>
          </p:cNvPicPr>
          <p:nvPr/>
        </p:nvPicPr>
        <p:blipFill>
          <a:blip r:embed="rId2" cstate="print"/>
          <a:srcRect/>
          <a:stretch>
            <a:fillRect/>
          </a:stretch>
        </p:blipFill>
        <p:spPr bwMode="auto">
          <a:xfrm>
            <a:off x="8077200" y="152400"/>
            <a:ext cx="838200" cy="685800"/>
          </a:xfrm>
          <a:prstGeom prst="rect">
            <a:avLst/>
          </a:prstGeom>
          <a:noFill/>
        </p:spPr>
      </p:pic>
    </p:spTree>
    <p:extLst>
      <p:ext uri="{BB962C8B-B14F-4D97-AF65-F5344CB8AC3E}">
        <p14:creationId xmlns:p14="http://schemas.microsoft.com/office/powerpoint/2010/main" xmlns="" val="575086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457200" y="762000"/>
            <a:ext cx="82296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3375" indent="-33337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Device classes enable the same device driver to be used for several devices having similar functionalities.</a:t>
            </a:r>
          </a:p>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For example, a printer device has the device class 007, and most printers use drivers of this type.</a:t>
            </a:r>
          </a:p>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The most common device classes are given in table shown below. The most commonly used device class for example purpose is USB human interface device (HID).</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15</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620000" y="0"/>
            <a:ext cx="1085850" cy="847725"/>
          </a:xfrm>
          <a:prstGeom prst="rect">
            <a:avLst/>
          </a:prstGeom>
          <a:noFill/>
        </p:spPr>
      </p:pic>
    </p:spTree>
    <p:extLst>
      <p:ext uri="{BB962C8B-B14F-4D97-AF65-F5344CB8AC3E}">
        <p14:creationId xmlns:p14="http://schemas.microsoft.com/office/powerpoint/2010/main" xmlns="" val="26091041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533400"/>
            <a:ext cx="82296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2355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838200"/>
            <a:ext cx="7620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16</a:t>
            </a:fld>
            <a:endParaRPr lang="en-IN"/>
          </a:p>
        </p:txBody>
      </p:sp>
      <p:sp>
        <p:nvSpPr>
          <p:cNvPr id="6" name="Rectangle 5"/>
          <p:cNvSpPr/>
          <p:nvPr/>
        </p:nvSpPr>
        <p:spPr>
          <a:xfrm>
            <a:off x="3276600" y="455652"/>
            <a:ext cx="2263761" cy="400110"/>
          </a:xfrm>
          <a:prstGeom prst="rect">
            <a:avLst/>
          </a:prstGeom>
        </p:spPr>
        <p:txBody>
          <a:bodyPr wrap="none">
            <a:spAutoFit/>
          </a:bodyPr>
          <a:lstStyle/>
          <a:p>
            <a:r>
              <a:rPr lang="en-IN" sz="2000" b="1">
                <a:solidFill>
                  <a:srgbClr val="0000FF"/>
                </a:solidFill>
                <a:latin typeface="Times New Roman" pitchFamily="18" charset="0"/>
                <a:cs typeface="Times New Roman" pitchFamily="18" charset="0"/>
              </a:rPr>
              <a:t>USB Device classes</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620000" y="0"/>
            <a:ext cx="1085850" cy="847725"/>
          </a:xfrm>
          <a:prstGeom prst="rect">
            <a:avLst/>
          </a:prstGeom>
          <a:noFill/>
        </p:spPr>
      </p:pic>
    </p:spTree>
    <p:extLst>
      <p:ext uri="{BB962C8B-B14F-4D97-AF65-F5344CB8AC3E}">
        <p14:creationId xmlns:p14="http://schemas.microsoft.com/office/powerpoint/2010/main" xmlns="" val="32303577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57200" y="609600"/>
            <a:ext cx="82296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3375" indent="-33337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marL="733425" indent="-27622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marL="0" indent="0" eaLnBrk="1" hangingPunct="1">
              <a:spcBef>
                <a:spcPts val="800"/>
              </a:spcBef>
            </a:pPr>
            <a:r>
              <a:rPr lang="en-US" sz="3400" b="1" smtClean="0">
                <a:solidFill>
                  <a:srgbClr val="0000FF"/>
                </a:solidFill>
                <a:latin typeface="Calibri" pitchFamily="32" charset="0"/>
                <a:ea typeface="Droid Sans" charset="0"/>
                <a:cs typeface="Droid Sans" charset="0"/>
              </a:rPr>
              <a:t>	Common </a:t>
            </a:r>
            <a:r>
              <a:rPr lang="en-US" sz="3400" b="1">
                <a:solidFill>
                  <a:srgbClr val="0000FF"/>
                </a:solidFill>
                <a:latin typeface="Calibri" pitchFamily="32" charset="0"/>
                <a:ea typeface="Droid Sans" charset="0"/>
                <a:cs typeface="Droid Sans" charset="0"/>
              </a:rPr>
              <a:t>USB terms:</a:t>
            </a:r>
          </a:p>
          <a:p>
            <a:pPr marL="465138" lvl="1" indent="-457200" algn="just" eaLnBrk="1" hangingPunct="1">
              <a:spcBef>
                <a:spcPts val="700"/>
              </a:spcBef>
              <a:buClr>
                <a:schemeClr val="accent1"/>
              </a:buClr>
              <a:buFont typeface="Wingdings" pitchFamily="2" charset="2"/>
              <a:buChar char="Ø"/>
              <a:tabLst/>
            </a:pPr>
            <a:r>
              <a:rPr lang="en-US" sz="3400">
                <a:solidFill>
                  <a:srgbClr val="000000"/>
                </a:solidFill>
                <a:latin typeface="Calibri" pitchFamily="32" charset="0"/>
                <a:ea typeface="Droid Sans" charset="0"/>
                <a:cs typeface="Droid Sans" charset="0"/>
              </a:rPr>
              <a:t>Endpoint: An endpoint is either a source or a sink of data. A single USB device can have a number of endpoints, the limit being sixteen IN and sixteen OUT endpoints.</a:t>
            </a:r>
          </a:p>
          <a:p>
            <a:pPr marL="465138" lvl="1" indent="-457200" algn="just" eaLnBrk="1" hangingPunct="1">
              <a:spcBef>
                <a:spcPts val="700"/>
              </a:spcBef>
              <a:buClr>
                <a:schemeClr val="accent1"/>
              </a:buClr>
              <a:buFont typeface="Wingdings" pitchFamily="2" charset="2"/>
              <a:buChar char="Ø"/>
              <a:tabLst/>
            </a:pPr>
            <a:r>
              <a:rPr lang="en-US" sz="3400">
                <a:solidFill>
                  <a:srgbClr val="000000"/>
                </a:solidFill>
                <a:latin typeface="Calibri" pitchFamily="32" charset="0"/>
                <a:ea typeface="Droid Sans" charset="0"/>
                <a:cs typeface="Droid Sans" charset="0"/>
              </a:rPr>
              <a:t>Transaction: A transaction is a transfer of data on the bus.</a:t>
            </a:r>
          </a:p>
          <a:p>
            <a:pPr marL="465138" lvl="1" indent="-457200" algn="just" eaLnBrk="1" hangingPunct="1">
              <a:spcBef>
                <a:spcPts val="700"/>
              </a:spcBef>
              <a:buClr>
                <a:schemeClr val="accent1"/>
              </a:buClr>
              <a:buFont typeface="Wingdings" pitchFamily="2" charset="2"/>
              <a:buChar char="Ø"/>
              <a:tabLst/>
            </a:pPr>
            <a:r>
              <a:rPr lang="en-US" sz="3400">
                <a:solidFill>
                  <a:srgbClr val="000000"/>
                </a:solidFill>
                <a:latin typeface="Calibri" pitchFamily="32" charset="0"/>
                <a:ea typeface="Droid Sans" charset="0"/>
                <a:cs typeface="Droid Sans" charset="0"/>
              </a:rPr>
              <a:t>Pipe: A pipe is a logical data connection  between the host and an endpoint.</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17</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696200" y="152400"/>
            <a:ext cx="1085850" cy="847725"/>
          </a:xfrm>
          <a:prstGeom prst="rect">
            <a:avLst/>
          </a:prstGeom>
          <a:noFill/>
        </p:spPr>
      </p:pic>
    </p:spTree>
    <p:extLst>
      <p:ext uri="{BB962C8B-B14F-4D97-AF65-F5344CB8AC3E}">
        <p14:creationId xmlns:p14="http://schemas.microsoft.com/office/powerpoint/2010/main" xmlns="" val="32220528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457200"/>
            <a:ext cx="8229600" cy="6172200"/>
          </a:xfrm>
          <a:prstGeom prst="rect">
            <a:avLst/>
          </a:prstGeom>
          <a:noFill/>
          <a:ln w="9525" cap="flat">
            <a:noFill/>
            <a:round/>
            <a:headEnd/>
            <a:tailEnd/>
          </a:ln>
          <a:effectLst/>
        </p:spPr>
        <p:txBody>
          <a:bodyPr lIns="90000" tIns="46800" rIns="90000" bIns="46800"/>
          <a:lstStyle/>
          <a:p>
            <a:pPr marL="334963" indent="-333375">
              <a:spcBef>
                <a:spcPts val="800"/>
              </a:spcBef>
              <a:buClr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US" sz="3200" b="1" dirty="0">
                <a:solidFill>
                  <a:srgbClr val="0000FF"/>
                </a:solidFill>
                <a:latin typeface="Calibri" pitchFamily="32" charset="0"/>
              </a:rPr>
              <a:t>USB BUS COMMUNICATION:</a:t>
            </a:r>
          </a:p>
          <a:p>
            <a:pPr marL="458787" indent="-457200" algn="just">
              <a:spcBef>
                <a:spcPts val="800"/>
              </a:spcBef>
              <a:buClr>
                <a:schemeClr val="accent1"/>
              </a:buClr>
              <a:buFont typeface="Wingdings" pitchFamily="2" charset="2"/>
              <a:buChar char="Ø"/>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US" sz="3200" dirty="0">
                <a:solidFill>
                  <a:srgbClr val="000000"/>
                </a:solidFill>
                <a:latin typeface="Calibri" pitchFamily="32" charset="0"/>
              </a:rPr>
              <a:t>The system connectivity in USB defines a host centric connection where in host initiates the USB related transactions.</a:t>
            </a:r>
          </a:p>
          <a:p>
            <a:pPr marL="458787" indent="-457200" algn="just">
              <a:spcBef>
                <a:spcPts val="800"/>
              </a:spcBef>
              <a:buClr>
                <a:schemeClr val="accent1"/>
              </a:buClr>
              <a:buFont typeface="Wingdings" pitchFamily="2" charset="2"/>
              <a:buChar char="Ø"/>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US" sz="3200" dirty="0">
                <a:solidFill>
                  <a:srgbClr val="000000"/>
                </a:solidFill>
                <a:latin typeface="Calibri" pitchFamily="32" charset="0"/>
              </a:rPr>
              <a:t>Each device on the bus has a unique USB address which and assertion of a signal cannot be done by the slave device until the host asks for it.</a:t>
            </a:r>
          </a:p>
          <a:p>
            <a:pPr marL="458787" indent="-457200" algn="just">
              <a:spcBef>
                <a:spcPts val="800"/>
              </a:spcBef>
              <a:buClr>
                <a:schemeClr val="accent1"/>
              </a:buClr>
              <a:buFont typeface="Wingdings" pitchFamily="2" charset="2"/>
              <a:buChar char="Ø"/>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US" sz="3200" dirty="0">
                <a:solidFill>
                  <a:srgbClr val="000000"/>
                </a:solidFill>
                <a:latin typeface="Calibri" pitchFamily="32" charset="0"/>
              </a:rPr>
              <a:t>When a new USB bus is plugged into a bus, the USB host address 0 asks the basic information from the device.</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18</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543800" y="152400"/>
            <a:ext cx="1085850" cy="847725"/>
          </a:xfrm>
          <a:prstGeom prst="rect">
            <a:avLst/>
          </a:prstGeom>
          <a:noFill/>
        </p:spPr>
      </p:pic>
    </p:spTree>
    <p:extLst>
      <p:ext uri="{BB962C8B-B14F-4D97-AF65-F5344CB8AC3E}">
        <p14:creationId xmlns:p14="http://schemas.microsoft.com/office/powerpoint/2010/main" xmlns="" val="4120615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685800"/>
            <a:ext cx="8229600" cy="60960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US" sz="3500">
                <a:solidFill>
                  <a:srgbClr val="000000"/>
                </a:solidFill>
                <a:latin typeface="Calibri" pitchFamily="32" charset="0"/>
              </a:rPr>
              <a:t>The information that is asked is assigned to a unique USB address which is done by the host.</a:t>
            </a:r>
          </a:p>
          <a:p>
            <a:pPr marL="457200" indent="-457200" algn="just">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US" sz="3500">
                <a:solidFill>
                  <a:srgbClr val="000000"/>
                </a:solidFill>
                <a:latin typeface="Calibri" pitchFamily="32" charset="0"/>
              </a:rPr>
              <a:t>The host asks further information about the device like name of the manufacturer, device capabilities, and product ID. </a:t>
            </a:r>
            <a:endParaRPr lang="en-US" sz="3500" smtClean="0">
              <a:solidFill>
                <a:srgbClr val="000000"/>
              </a:solidFill>
              <a:latin typeface="Calibri" pitchFamily="32" charset="0"/>
            </a:endParaRPr>
          </a:p>
          <a:p>
            <a:pPr marL="457200" indent="-457200" algn="just">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US" sz="3500" smtClean="0">
                <a:solidFill>
                  <a:srgbClr val="000000"/>
                </a:solidFill>
                <a:latin typeface="Calibri" pitchFamily="32" charset="0"/>
              </a:rPr>
              <a:t>Once </a:t>
            </a:r>
            <a:r>
              <a:rPr lang="en-US" sz="3500">
                <a:solidFill>
                  <a:srgbClr val="000000"/>
                </a:solidFill>
                <a:latin typeface="Calibri" pitchFamily="32" charset="0"/>
              </a:rPr>
              <a:t>all these information has been received then the USB begins the two-way transactions.</a:t>
            </a:r>
          </a:p>
          <a:p>
            <a:pPr marL="334963" indent="-333375" algn="just">
              <a:spcBef>
                <a:spcPts val="800"/>
              </a:spcBef>
              <a:buClr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US" sz="3500">
              <a:solidFill>
                <a:srgbClr val="000000"/>
              </a:solidFill>
              <a:latin typeface="Calibri" pitchFamily="32"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19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543800" y="0"/>
            <a:ext cx="1085850" cy="847725"/>
          </a:xfrm>
          <a:prstGeom prst="rect">
            <a:avLst/>
          </a:prstGeom>
          <a:noFill/>
        </p:spPr>
      </p:pic>
    </p:spTree>
    <p:extLst>
      <p:ext uri="{BB962C8B-B14F-4D97-AF65-F5344CB8AC3E}">
        <p14:creationId xmlns:p14="http://schemas.microsoft.com/office/powerpoint/2010/main" xmlns="" val="8207182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3" name="Slide Number Placeholder 2"/>
          <p:cNvSpPr>
            <a:spLocks noGrp="1"/>
          </p:cNvSpPr>
          <p:nvPr>
            <p:ph type="sldNum" sz="quarter" idx="4"/>
          </p:nvPr>
        </p:nvSpPr>
        <p:spPr/>
        <p:txBody>
          <a:bodyPr/>
          <a:lstStyle/>
          <a:p>
            <a:pPr algn="ctr"/>
            <a:fld id="{BFE91FA2-A80D-4023-8FF7-C0CD235DB97E}" type="slidenum">
              <a:rPr lang="en-IN" smtClean="0"/>
              <a:pPr algn="ctr"/>
              <a:t>2</a:t>
            </a:fld>
            <a:endParaRPr lang="en-IN"/>
          </a:p>
        </p:txBody>
      </p:sp>
      <p:sp>
        <p:nvSpPr>
          <p:cNvPr id="4" name="Content Placeholder 2"/>
          <p:cNvSpPr txBox="1">
            <a:spLocks/>
          </p:cNvSpPr>
          <p:nvPr/>
        </p:nvSpPr>
        <p:spPr>
          <a:xfrm>
            <a:off x="533400" y="533400"/>
            <a:ext cx="8229600" cy="5410200"/>
          </a:xfrm>
          <a:prstGeom prst="rect">
            <a:avLst/>
          </a:prstGeom>
        </p:spPr>
        <p:txBody>
          <a:bodyPr/>
          <a:lstStyle/>
          <a:p>
            <a:pPr marL="457200" lvl="0" indent="-457200" algn="ctr" defTabSz="914400" fontAlgn="auto">
              <a:lnSpc>
                <a:spcPct val="114000"/>
              </a:lnSpc>
              <a:spcBef>
                <a:spcPct val="20000"/>
              </a:spcBef>
              <a:spcAft>
                <a:spcPts val="0"/>
              </a:spcAft>
              <a:buClrTx/>
              <a:buSzTx/>
              <a:defRPr/>
            </a:pPr>
            <a:r>
              <a:rPr lang="en-US" sz="2400" b="1" smtClean="0">
                <a:solidFill>
                  <a:srgbClr val="FF0000"/>
                </a:solidFill>
                <a:latin typeface="Times New Roman" pitchFamily="18" charset="0"/>
                <a:cs typeface="Times New Roman" pitchFamily="18" charset="0"/>
              </a:rPr>
              <a:t>CONTENTS</a:t>
            </a:r>
          </a:p>
          <a:p>
            <a:pPr marL="457200" indent="-457200">
              <a:lnSpc>
                <a:spcPct val="114000"/>
              </a:lnSpc>
              <a:spcBef>
                <a:spcPts val="1800"/>
              </a:spcBef>
              <a:defRPr/>
            </a:pPr>
            <a:r>
              <a:rPr lang="en-US" sz="2400" smtClean="0">
                <a:solidFill>
                  <a:srgbClr val="0000FF"/>
                </a:solidFill>
                <a:latin typeface="Times New Roman" pitchFamily="18" charset="0"/>
                <a:ea typeface="Droid Sans" charset="0"/>
                <a:cs typeface="Times New Roman" pitchFamily="18" charset="0"/>
              </a:rPr>
              <a:t>1) 	Introduction to USB</a:t>
            </a:r>
          </a:p>
          <a:p>
            <a:pPr marL="457200" indent="-457200">
              <a:lnSpc>
                <a:spcPct val="114000"/>
              </a:lnSpc>
              <a:defRPr/>
            </a:pPr>
            <a:r>
              <a:rPr lang="en-US" sz="2400" smtClean="0">
                <a:solidFill>
                  <a:srgbClr val="0000FF"/>
                </a:solidFill>
                <a:latin typeface="Times New Roman" pitchFamily="18" charset="0"/>
                <a:cs typeface="Times New Roman" pitchFamily="18" charset="0"/>
              </a:rPr>
              <a:t>2) 	USB Bus communication</a:t>
            </a:r>
          </a:p>
          <a:p>
            <a:pPr marL="457200" indent="-457200">
              <a:lnSpc>
                <a:spcPct val="114000"/>
              </a:lnSpc>
              <a:defRPr/>
            </a:pPr>
            <a:r>
              <a:rPr lang="en-US" sz="2400" smtClean="0">
                <a:solidFill>
                  <a:srgbClr val="0000FF"/>
                </a:solidFill>
                <a:latin typeface="Times New Roman" pitchFamily="18" charset="0"/>
                <a:ea typeface="Droid Sans" charset="0"/>
                <a:cs typeface="Times New Roman" pitchFamily="18" charset="0"/>
              </a:rPr>
              <a:t>3) 	Speed identification on the Bus</a:t>
            </a:r>
          </a:p>
          <a:p>
            <a:pPr marL="457200" indent="-457200">
              <a:lnSpc>
                <a:spcPct val="114000"/>
              </a:lnSpc>
              <a:defRPr/>
            </a:pPr>
            <a:r>
              <a:rPr lang="en-US" sz="2400" smtClean="0">
                <a:solidFill>
                  <a:srgbClr val="0000FF"/>
                </a:solidFill>
                <a:latin typeface="Times New Roman" pitchFamily="18" charset="0"/>
                <a:ea typeface="Droid Sans" charset="0"/>
                <a:cs typeface="Times New Roman" pitchFamily="18" charset="0"/>
              </a:rPr>
              <a:t>4) 	USB states</a:t>
            </a:r>
          </a:p>
          <a:p>
            <a:pPr marL="457200" indent="-457200">
              <a:lnSpc>
                <a:spcPct val="114000"/>
              </a:lnSpc>
              <a:defRPr/>
            </a:pPr>
            <a:r>
              <a:rPr lang="en-US" sz="2400" smtClean="0">
                <a:solidFill>
                  <a:srgbClr val="0000FF"/>
                </a:solidFill>
                <a:latin typeface="Times New Roman" pitchFamily="18" charset="0"/>
                <a:ea typeface="Droid Sans" charset="0"/>
                <a:cs typeface="Times New Roman" pitchFamily="18" charset="0"/>
              </a:rPr>
              <a:t>5) 	Descriptors</a:t>
            </a:r>
          </a:p>
          <a:p>
            <a:pPr marL="457200" indent="-457200">
              <a:lnSpc>
                <a:spcPct val="114000"/>
              </a:lnSpc>
              <a:defRPr/>
            </a:pPr>
            <a:r>
              <a:rPr lang="en-US" sz="2400" smtClean="0">
                <a:solidFill>
                  <a:srgbClr val="0000FF"/>
                </a:solidFill>
                <a:latin typeface="Times New Roman" pitchFamily="18" charset="0"/>
                <a:ea typeface="Droid Sans" charset="0"/>
                <a:cs typeface="Times New Roman" pitchFamily="18" charset="0"/>
              </a:rPr>
              <a:t>6) 	PIC18 Microcontroller Usb Bus Interface </a:t>
            </a:r>
          </a:p>
          <a:p>
            <a:pPr marL="457200" indent="-457200">
              <a:lnSpc>
                <a:spcPct val="114000"/>
              </a:lnSpc>
              <a:defRPr/>
            </a:pPr>
            <a:r>
              <a:rPr lang="en-US" sz="2400" smtClean="0">
                <a:solidFill>
                  <a:srgbClr val="0000FF"/>
                </a:solidFill>
                <a:latin typeface="Times New Roman" pitchFamily="18" charset="0"/>
                <a:cs typeface="Times New Roman" pitchFamily="18" charset="0"/>
              </a:rPr>
              <a:t>7) 	Message frames in CAN protocol</a:t>
            </a:r>
          </a:p>
          <a:p>
            <a:pPr marL="457200" indent="-457200">
              <a:lnSpc>
                <a:spcPct val="114000"/>
              </a:lnSpc>
              <a:defRPr/>
            </a:pPr>
            <a:r>
              <a:rPr lang="en-US" sz="2400" smtClean="0">
                <a:solidFill>
                  <a:srgbClr val="0000FF"/>
                </a:solidFill>
                <a:latin typeface="Times New Roman" pitchFamily="18" charset="0"/>
                <a:cs typeface="Times New Roman" pitchFamily="18" charset="0"/>
              </a:rPr>
              <a:t>8) 	Bit stuffing</a:t>
            </a:r>
          </a:p>
          <a:p>
            <a:pPr marL="457200" indent="-457200">
              <a:lnSpc>
                <a:spcPct val="114000"/>
              </a:lnSpc>
              <a:defRPr/>
            </a:pPr>
            <a:r>
              <a:rPr lang="en-US" sz="2400" smtClean="0">
                <a:solidFill>
                  <a:srgbClr val="0000FF"/>
                </a:solidFill>
                <a:latin typeface="Times New Roman" pitchFamily="18" charset="0"/>
                <a:cs typeface="Times New Roman" pitchFamily="18" charset="0"/>
              </a:rPr>
              <a:t>9) 	Types of errors:</a:t>
            </a:r>
          </a:p>
          <a:p>
            <a:pPr marL="457200" indent="-457200">
              <a:lnSpc>
                <a:spcPct val="114000"/>
              </a:lnSpc>
              <a:defRPr/>
            </a:pPr>
            <a:r>
              <a:rPr lang="en-US" sz="2400" smtClean="0">
                <a:solidFill>
                  <a:srgbClr val="0000FF"/>
                </a:solidFill>
                <a:latin typeface="Times New Roman" pitchFamily="18" charset="0"/>
                <a:cs typeface="Times New Roman" pitchFamily="18" charset="0"/>
              </a:rPr>
              <a:t>10) Nominal Bit timing:</a:t>
            </a:r>
          </a:p>
          <a:p>
            <a:pPr marL="457200" indent="-457200">
              <a:lnSpc>
                <a:spcPct val="114000"/>
              </a:lnSpc>
              <a:defRPr/>
            </a:pPr>
            <a:r>
              <a:rPr lang="en-US" sz="2400" smtClean="0">
                <a:solidFill>
                  <a:srgbClr val="0000FF"/>
                </a:solidFill>
                <a:latin typeface="Times New Roman" pitchFamily="18" charset="0"/>
                <a:cs typeface="Times New Roman" pitchFamily="18" charset="0"/>
              </a:rPr>
              <a:t>11) PIC Microcontroller CAN interface</a:t>
            </a:r>
            <a:endParaRPr lang="en-IN" sz="2400" smtClean="0">
              <a:solidFill>
                <a:srgbClr val="0000FF"/>
              </a:solidFill>
              <a:latin typeface="Times New Roman" pitchFamily="18" charset="0"/>
              <a:cs typeface="Times New Roman" pitchFamily="18" charset="0"/>
            </a:endParaRPr>
          </a:p>
          <a:p>
            <a:pPr marL="457200" lvl="0" indent="-457200" algn="ctr" defTabSz="914400" fontAlgn="auto">
              <a:spcBef>
                <a:spcPct val="20000"/>
              </a:spcBef>
              <a:spcAft>
                <a:spcPts val="0"/>
              </a:spcAft>
              <a:buClrTx/>
              <a:buSzTx/>
              <a:defRPr/>
            </a:pPr>
            <a:endParaRPr kumimoji="0" lang="en-US" sz="2400" b="1" i="0" u="none" strike="noStrike" kern="1200" cap="none" spc="0" normalizeH="0" baseline="0" noProof="0" dirty="0" smtClean="0">
              <a:ln>
                <a:noFill/>
              </a:ln>
              <a:solidFill>
                <a:srgbClr val="00B0F0"/>
              </a:solidFill>
              <a:effectLst/>
              <a:uLnTx/>
              <a:uFillTx/>
              <a:latin typeface="Times New Roman" pitchFamily="18" charset="0"/>
              <a:ea typeface="+mn-ea"/>
              <a:cs typeface="Times New Roman" pitchFamily="18" charset="0"/>
            </a:endParaRPr>
          </a:p>
          <a:p>
            <a:pPr marL="457200" marR="0" lvl="0" indent="-457200" algn="l" defTabSz="914400" rtl="0" eaLnBrk="1" fontAlgn="auto" latinLnBrk="0" hangingPunct="1">
              <a:lnSpc>
                <a:spcPct val="100000"/>
              </a:lnSpc>
              <a:spcBef>
                <a:spcPct val="20000"/>
              </a:spcBef>
              <a:spcAft>
                <a:spcPts val="0"/>
              </a:spcAft>
              <a:buClrTx/>
              <a:buSzTx/>
              <a:buFont typeface="Arial" charset="0"/>
              <a:buAutoNum type="arabicParenR"/>
              <a:tabLst/>
              <a:defRPr/>
            </a:pPr>
            <a:endParaRPr kumimoji="0" lang="en-US" sz="2400" b="1" i="0" u="none" strike="noStrike" kern="1200" cap="none" spc="0" normalizeH="0" baseline="0" noProof="0" dirty="0" smtClean="0">
              <a:ln>
                <a:noFill/>
              </a:ln>
              <a:solidFill>
                <a:srgbClr val="00B0F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US" sz="3200" b="1" i="0" u="none" strike="noStrike" kern="1200" cap="none" spc="0" normalizeH="0" baseline="0" noProof="0" dirty="0" smtClean="0">
              <a:ln>
                <a:noFill/>
              </a:ln>
              <a:solidFill>
                <a:srgbClr val="00B0F0"/>
              </a:solidFill>
              <a:effectLst/>
              <a:uLnTx/>
              <a:uFillTx/>
              <a:latin typeface="Times New Roman" pitchFamily="16" charset="0"/>
              <a:ea typeface="+mn-ea"/>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00B0F0"/>
              </a:solidFill>
              <a:effectLst/>
              <a:uLnTx/>
              <a:uFillTx/>
              <a:latin typeface="+mn-lt"/>
              <a:ea typeface="+mn-ea"/>
              <a:cs typeface="+mn-cs"/>
            </a:endParaRPr>
          </a:p>
        </p:txBody>
      </p:sp>
      <p:pic>
        <p:nvPicPr>
          <p:cNvPr id="5" name="Picture 2" descr="C:\Users\student\Desktop\Untitled.png"/>
          <p:cNvPicPr>
            <a:picLocks noChangeAspect="1" noChangeArrowheads="1"/>
          </p:cNvPicPr>
          <p:nvPr/>
        </p:nvPicPr>
        <p:blipFill>
          <a:blip r:embed="rId3" cstate="print"/>
          <a:srcRect/>
          <a:stretch>
            <a:fillRect/>
          </a:stretch>
        </p:blipFill>
        <p:spPr bwMode="auto">
          <a:xfrm>
            <a:off x="7543800" y="228600"/>
            <a:ext cx="1085850" cy="847725"/>
          </a:xfrm>
          <a:prstGeom prst="rect">
            <a:avLst/>
          </a:prstGeom>
          <a:noFill/>
        </p:spPr>
      </p:pic>
    </p:spTree>
    <p:extLst>
      <p:ext uri="{BB962C8B-B14F-4D97-AF65-F5344CB8AC3E}">
        <p14:creationId xmlns:p14="http://schemas.microsoft.com/office/powerpoint/2010/main" xmlns="" val="138236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350837"/>
            <a:ext cx="8221663"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eaLnBrk="1" hangingPunct="1">
              <a:buClrTx/>
              <a:buFontTx/>
              <a:buNone/>
            </a:pPr>
            <a:r>
              <a:rPr lang="en-US" sz="2800" b="1">
                <a:solidFill>
                  <a:srgbClr val="00B050"/>
                </a:solidFill>
                <a:latin typeface="Times New Roman" pitchFamily="16" charset="0"/>
                <a:ea typeface="Droid Sans" charset="0"/>
                <a:cs typeface="Times New Roman" pitchFamily="16" charset="0"/>
              </a:rPr>
              <a:t>SPEED IDENTIFICATION ON THE BUS</a:t>
            </a:r>
          </a:p>
        </p:txBody>
      </p:sp>
      <p:sp>
        <p:nvSpPr>
          <p:cNvPr id="27651" name="Text Box 2"/>
          <p:cNvSpPr txBox="1">
            <a:spLocks noChangeArrowheads="1"/>
          </p:cNvSpPr>
          <p:nvPr/>
        </p:nvSpPr>
        <p:spPr bwMode="auto">
          <a:xfrm>
            <a:off x="457200" y="990600"/>
            <a:ext cx="8221663"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600">
                <a:solidFill>
                  <a:srgbClr val="000000"/>
                </a:solidFill>
                <a:latin typeface="Times New Roman" pitchFamily="16" charset="0"/>
                <a:ea typeface="Droid Sans" charset="0"/>
                <a:cs typeface="Times New Roman" pitchFamily="16" charset="0"/>
              </a:rPr>
              <a:t>At the device end of the bus, a 1.5K pull-up resistor is connected from the D+ or D- line to 3.3V.</a:t>
            </a:r>
          </a:p>
          <a:p>
            <a:pPr algn="just" eaLnBrk="1" hangingPunct="1">
              <a:spcBef>
                <a:spcPts val="800"/>
              </a:spcBef>
              <a:buClr>
                <a:schemeClr val="accent1"/>
              </a:buClr>
              <a:buFont typeface="Wingdings" charset="2"/>
              <a:buChar char=""/>
            </a:pPr>
            <a:r>
              <a:rPr lang="en-US" sz="2600">
                <a:solidFill>
                  <a:srgbClr val="000000"/>
                </a:solidFill>
                <a:latin typeface="Times New Roman" pitchFamily="16" charset="0"/>
                <a:ea typeface="Droid Sans" charset="0"/>
                <a:cs typeface="Times New Roman" pitchFamily="16" charset="0"/>
              </a:rPr>
              <a:t>On a full-speed bus, the resistor is connected from the D+ line to 3.3V, and on a low-speed bus the resistor is from D- line to 3.3V.</a:t>
            </a:r>
          </a:p>
          <a:p>
            <a:pPr algn="just" eaLnBrk="1" hangingPunct="1">
              <a:spcBef>
                <a:spcPts val="800"/>
              </a:spcBef>
              <a:buClr>
                <a:schemeClr val="accent1"/>
              </a:buClr>
              <a:buFont typeface="Wingdings" charset="2"/>
              <a:buChar char=""/>
            </a:pPr>
            <a:r>
              <a:rPr lang="en-US" sz="2600">
                <a:solidFill>
                  <a:srgbClr val="000000"/>
                </a:solidFill>
                <a:latin typeface="Times New Roman" pitchFamily="16" charset="0"/>
                <a:ea typeface="Droid Sans" charset="0"/>
                <a:cs typeface="Times New Roman" pitchFamily="16" charset="0"/>
              </a:rPr>
              <a:t>When no device is plugged in, the host will see both data lines as low.</a:t>
            </a:r>
          </a:p>
          <a:p>
            <a:pPr algn="just" eaLnBrk="1" hangingPunct="1">
              <a:spcBef>
                <a:spcPts val="800"/>
              </a:spcBef>
              <a:buClr>
                <a:schemeClr val="accent1"/>
              </a:buClr>
              <a:buFont typeface="Wingdings" charset="2"/>
              <a:buChar char=""/>
            </a:pPr>
            <a:r>
              <a:rPr lang="en-US" sz="2600">
                <a:solidFill>
                  <a:srgbClr val="000000"/>
                </a:solidFill>
                <a:latin typeface="Times New Roman" pitchFamily="16" charset="0"/>
                <a:ea typeface="Droid Sans" charset="0"/>
                <a:cs typeface="Times New Roman" pitchFamily="16" charset="0"/>
              </a:rPr>
              <a:t>Connecting a device to the bus will pull either the D+ or the D- line to logic high, and the host will know that a device is plugged into the bus. </a:t>
            </a:r>
            <a:endParaRPr lang="en-US" sz="260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600" smtClean="0">
                <a:solidFill>
                  <a:srgbClr val="000000"/>
                </a:solidFill>
                <a:latin typeface="Times New Roman" pitchFamily="16" charset="0"/>
                <a:ea typeface="Droid Sans" charset="0"/>
                <a:cs typeface="Times New Roman" pitchFamily="16" charset="0"/>
              </a:rPr>
              <a:t>The </a:t>
            </a:r>
            <a:r>
              <a:rPr lang="en-US" sz="2600">
                <a:solidFill>
                  <a:srgbClr val="000000"/>
                </a:solidFill>
                <a:latin typeface="Times New Roman" pitchFamily="16" charset="0"/>
                <a:ea typeface="Droid Sans" charset="0"/>
                <a:cs typeface="Times New Roman" pitchFamily="16" charset="0"/>
              </a:rPr>
              <a:t>speed of the device is determined by observing which line is pulled high.</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20</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0"/>
            <a:ext cx="1085850" cy="847725"/>
          </a:xfrm>
          <a:prstGeom prst="rect">
            <a:avLst/>
          </a:prstGeom>
          <a:noFill/>
        </p:spPr>
      </p:pic>
    </p:spTree>
    <p:extLst>
      <p:ext uri="{BB962C8B-B14F-4D97-AF65-F5344CB8AC3E}">
        <p14:creationId xmlns:p14="http://schemas.microsoft.com/office/powerpoint/2010/main" xmlns="" val="17858030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457200" y="350838"/>
            <a:ext cx="822642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eaLnBrk="1" hangingPunct="1">
              <a:buClrTx/>
              <a:buFontTx/>
              <a:buNone/>
            </a:pPr>
            <a:r>
              <a:rPr lang="en-US" sz="4400" b="1">
                <a:solidFill>
                  <a:srgbClr val="00B050"/>
                </a:solidFill>
                <a:latin typeface="Calibri" pitchFamily="32" charset="0"/>
                <a:ea typeface="Droid Sans" charset="0"/>
                <a:cs typeface="Droid Sans" charset="0"/>
              </a:rPr>
              <a:t>USB STATES</a:t>
            </a:r>
          </a:p>
        </p:txBody>
      </p:sp>
      <p:sp>
        <p:nvSpPr>
          <p:cNvPr id="22530" name="Text Box 2"/>
          <p:cNvSpPr txBox="1">
            <a:spLocks noChangeArrowheads="1"/>
          </p:cNvSpPr>
          <p:nvPr/>
        </p:nvSpPr>
        <p:spPr bwMode="auto">
          <a:xfrm>
            <a:off x="457200" y="914400"/>
            <a:ext cx="8226425" cy="5486400"/>
          </a:xfrm>
          <a:prstGeom prst="rect">
            <a:avLst/>
          </a:prstGeom>
          <a:noFill/>
          <a:ln w="9525" cap="flat">
            <a:noFill/>
            <a:round/>
            <a:headEnd/>
            <a:tailEnd/>
          </a:ln>
          <a:effectLst/>
        </p:spPr>
        <p:txBody>
          <a:bodyPr lIns="90000" tIns="46800" rIns="90000" bIns="46800"/>
          <a:lstStyle/>
          <a:p>
            <a:pPr algn="just">
              <a:spcBef>
                <a:spcPts val="800"/>
              </a:spcBef>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000">
                <a:solidFill>
                  <a:srgbClr val="000000"/>
                </a:solidFill>
                <a:latin typeface="Calibri" pitchFamily="32" charset="0"/>
              </a:rPr>
              <a:t>There are some states that USB will depend upon.</a:t>
            </a:r>
          </a:p>
          <a:p>
            <a:pPr marL="736600" lvl="1" indent="-508000" algn="just">
              <a:spcBef>
                <a:spcPts val="700"/>
              </a:spcBef>
              <a:buClr>
                <a:schemeClr val="accent1"/>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000" b="1">
                <a:solidFill>
                  <a:srgbClr val="000000"/>
                </a:solidFill>
                <a:latin typeface="Calibri" pitchFamily="32" charset="0"/>
              </a:rPr>
              <a:t>Idle:</a:t>
            </a:r>
            <a:r>
              <a:rPr lang="en-US" sz="3000">
                <a:solidFill>
                  <a:srgbClr val="000000"/>
                </a:solidFill>
                <a:latin typeface="Calibri" pitchFamily="32" charset="0"/>
              </a:rPr>
              <a:t> Idle state is the one which will be present before and after transmission of packet. When the pulled-up line is high and the other line is low then the bus is said to be in idle state.</a:t>
            </a:r>
          </a:p>
          <a:p>
            <a:pPr marL="736600" lvl="1" indent="-508000" algn="just">
              <a:spcBef>
                <a:spcPts val="700"/>
              </a:spcBef>
              <a:buClr>
                <a:schemeClr val="accent1"/>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000" b="1">
                <a:solidFill>
                  <a:srgbClr val="000000"/>
                </a:solidFill>
                <a:latin typeface="Calibri" pitchFamily="32" charset="0"/>
              </a:rPr>
              <a:t>Detached: </a:t>
            </a:r>
            <a:r>
              <a:rPr lang="en-US" sz="3000">
                <a:solidFill>
                  <a:srgbClr val="000000"/>
                </a:solidFill>
                <a:latin typeface="Calibri" pitchFamily="32" charset="0"/>
              </a:rPr>
              <a:t>The host decides both the lines to be low when no device is connected to the bus.</a:t>
            </a:r>
          </a:p>
          <a:p>
            <a:pPr marL="736600" lvl="1" indent="-508000" algn="just">
              <a:spcBef>
                <a:spcPts val="700"/>
              </a:spcBef>
              <a:buClr>
                <a:schemeClr val="accent1"/>
              </a:buClr>
              <a:buFont typeface="Wingdings"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000" b="1">
                <a:solidFill>
                  <a:srgbClr val="000000"/>
                </a:solidFill>
                <a:latin typeface="Calibri" pitchFamily="32" charset="0"/>
              </a:rPr>
              <a:t>Attached: </a:t>
            </a:r>
            <a:r>
              <a:rPr lang="en-US" sz="3000">
                <a:solidFill>
                  <a:srgbClr val="000000"/>
                </a:solidFill>
                <a:latin typeface="Calibri" pitchFamily="32" charset="0"/>
              </a:rPr>
              <a:t>When a device is connected to the bus then the host sees the logic lines D+ or D- go high.</a:t>
            </a:r>
          </a:p>
          <a:p>
            <a:pPr marL="338138" indent="-336550" algn="just">
              <a:spcBef>
                <a:spcPts val="8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000">
              <a:solidFill>
                <a:srgbClr val="000000"/>
              </a:solidFill>
              <a:latin typeface="Calibri" pitchFamily="32"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21</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696200" y="228600"/>
            <a:ext cx="1085850" cy="847725"/>
          </a:xfrm>
          <a:prstGeom prst="rect">
            <a:avLst/>
          </a:prstGeom>
          <a:noFill/>
        </p:spPr>
      </p:pic>
    </p:spTree>
    <p:extLst>
      <p:ext uri="{BB962C8B-B14F-4D97-AF65-F5344CB8AC3E}">
        <p14:creationId xmlns:p14="http://schemas.microsoft.com/office/powerpoint/2010/main" xmlns="" val="3101006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1" y="685800"/>
            <a:ext cx="8153399" cy="5715000"/>
          </a:xfrm>
          <a:prstGeom prst="rect">
            <a:avLst/>
          </a:prstGeom>
          <a:noFill/>
          <a:ln w="9525" cap="flat">
            <a:noFill/>
            <a:round/>
            <a:headEnd/>
            <a:tailEnd/>
          </a:ln>
          <a:effectLst/>
        </p:spPr>
        <p:txBody>
          <a:bodyPr lIns="90000" tIns="46800" rIns="90000" bIns="46800"/>
          <a:lstStyle/>
          <a:p>
            <a:pPr marL="465138" lvl="1" indent="-457200" algn="just">
              <a:spcBef>
                <a:spcPts val="700"/>
              </a:spcBef>
              <a:buClr>
                <a:schemeClr val="accent1"/>
              </a:buClr>
              <a:buFont typeface="Wingdings" pitchFamily="2" charset="2"/>
              <a:buChar char="Ø"/>
              <a:defRPr/>
            </a:pPr>
            <a:r>
              <a:rPr lang="en-US" sz="2800" b="1" dirty="0" smtClean="0">
                <a:solidFill>
                  <a:srgbClr val="000000"/>
                </a:solidFill>
                <a:latin typeface="Calibri" pitchFamily="32" charset="0"/>
              </a:rPr>
              <a:t>J </a:t>
            </a:r>
            <a:r>
              <a:rPr lang="en-US" sz="2800" b="1" dirty="0">
                <a:solidFill>
                  <a:srgbClr val="000000"/>
                </a:solidFill>
                <a:latin typeface="Calibri" pitchFamily="32" charset="0"/>
              </a:rPr>
              <a:t>State: </a:t>
            </a:r>
            <a:r>
              <a:rPr lang="en-US" sz="2800" dirty="0">
                <a:solidFill>
                  <a:srgbClr val="000000"/>
                </a:solidFill>
                <a:latin typeface="Calibri" pitchFamily="32" charset="0"/>
              </a:rPr>
              <a:t>This is same as idle state. This is the special terminology used to talk about the state of USB lines. The J state is the same polarity to the idle state (the line with pull-up resistor is high and the other line is low) but is being driven to that state either by host or device.</a:t>
            </a:r>
          </a:p>
          <a:p>
            <a:pPr marL="465138" lvl="1" indent="-457200" algn="just">
              <a:spcBef>
                <a:spcPts val="700"/>
              </a:spcBef>
              <a:buClr>
                <a:schemeClr val="accent1"/>
              </a:buClr>
              <a:buFont typeface="Wingdings" pitchFamily="2" charset="2"/>
              <a:buChar char="Ø"/>
              <a:defRPr/>
            </a:pPr>
            <a:r>
              <a:rPr lang="en-US" sz="2800" b="1" dirty="0">
                <a:solidFill>
                  <a:srgbClr val="000000"/>
                </a:solidFill>
                <a:latin typeface="Calibri" pitchFamily="32" charset="0"/>
              </a:rPr>
              <a:t>K State: </a:t>
            </a:r>
            <a:r>
              <a:rPr lang="en-US" sz="2800" dirty="0">
                <a:solidFill>
                  <a:srgbClr val="000000"/>
                </a:solidFill>
                <a:latin typeface="Calibri" pitchFamily="32" charset="0"/>
              </a:rPr>
              <a:t>This state is opposite polarity to that of J state.</a:t>
            </a:r>
          </a:p>
          <a:p>
            <a:pPr marL="465138" lvl="1" indent="-457200" algn="just">
              <a:spcBef>
                <a:spcPts val="700"/>
              </a:spcBef>
              <a:buClr>
                <a:schemeClr val="accent1"/>
              </a:buClr>
              <a:buFont typeface="Wingdings" pitchFamily="2" charset="2"/>
              <a:buChar char="Ø"/>
              <a:defRPr/>
            </a:pPr>
            <a:r>
              <a:rPr lang="en-US" sz="2800" b="1" dirty="0">
                <a:solidFill>
                  <a:srgbClr val="000000"/>
                </a:solidFill>
                <a:latin typeface="Calibri" pitchFamily="32" charset="0"/>
              </a:rPr>
              <a:t>SE0 &amp; SE1: </a:t>
            </a:r>
            <a:r>
              <a:rPr lang="en-US" sz="2800" dirty="0">
                <a:solidFill>
                  <a:srgbClr val="000000"/>
                </a:solidFill>
                <a:latin typeface="Calibri" pitchFamily="32" charset="0"/>
              </a:rPr>
              <a:t>SE0 state is nothing but single ended zero state where both lines on the bus are pulled low. SE1 state indicate Single Ended one state where both lines are high.</a:t>
            </a:r>
          </a:p>
          <a:p>
            <a:pPr marL="738188" lvl="1" indent="-279400">
              <a:spcBef>
                <a:spcPts val="700"/>
              </a:spcBef>
              <a:buClrTx/>
              <a:buFontTx/>
              <a:buNone/>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endParaRPr lang="en-US" sz="2800" dirty="0">
              <a:solidFill>
                <a:srgbClr val="000000"/>
              </a:solidFill>
              <a:latin typeface="Calibri" pitchFamily="32"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22</a:t>
            </a:fld>
            <a:endParaRPr lang="en-IN"/>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7620000" y="0"/>
            <a:ext cx="1085850" cy="847725"/>
          </a:xfrm>
          <a:prstGeom prst="rect">
            <a:avLst/>
          </a:prstGeom>
          <a:noFill/>
        </p:spPr>
      </p:pic>
    </p:spTree>
    <p:extLst>
      <p:ext uri="{BB962C8B-B14F-4D97-AF65-F5344CB8AC3E}">
        <p14:creationId xmlns:p14="http://schemas.microsoft.com/office/powerpoint/2010/main" xmlns="" val="24498610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57201" y="609600"/>
            <a:ext cx="8153399"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2900" indent="-3365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defRPr>
            </a:lvl1pPr>
            <a:lvl2pPr marL="736600" indent="-2794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defRPr>
            </a:lvl9pPr>
          </a:lstStyle>
          <a:p>
            <a:pPr algn="just" eaLnBrk="1" hangingPunct="1">
              <a:spcBef>
                <a:spcPts val="800"/>
              </a:spcBef>
              <a:buClrTx/>
              <a:buFontTx/>
              <a:buNone/>
            </a:pPr>
            <a:r>
              <a:rPr lang="en-US" sz="3200" b="1" dirty="0">
                <a:solidFill>
                  <a:srgbClr val="FF0000"/>
                </a:solidFill>
                <a:latin typeface="Calibri" pitchFamily="32" charset="0"/>
                <a:ea typeface="Droid Sans" charset="0"/>
                <a:cs typeface="Droid Sans" charset="0"/>
              </a:rPr>
              <a:t>NOTE:</a:t>
            </a:r>
            <a:r>
              <a:rPr lang="en-US" sz="3200" b="1" dirty="0">
                <a:solidFill>
                  <a:srgbClr val="000000"/>
                </a:solidFill>
                <a:latin typeface="Calibri" pitchFamily="32" charset="0"/>
                <a:ea typeface="Droid Sans" charset="0"/>
                <a:cs typeface="Droid Sans" charset="0"/>
              </a:rPr>
              <a:t> </a:t>
            </a:r>
            <a:r>
              <a:rPr lang="en-US" sz="3200" dirty="0">
                <a:solidFill>
                  <a:srgbClr val="000000"/>
                </a:solidFill>
                <a:latin typeface="Calibri" pitchFamily="32" charset="0"/>
                <a:ea typeface="Droid Sans" charset="0"/>
                <a:cs typeface="Droid Sans" charset="0"/>
              </a:rPr>
              <a:t>SE1 state should never be present as it is illegal condition on the bus.</a:t>
            </a:r>
          </a:p>
          <a:p>
            <a:pPr lvl="1" indent="-508000" algn="just" eaLnBrk="1" hangingPunct="1">
              <a:spcBef>
                <a:spcPts val="700"/>
              </a:spcBef>
              <a:buClr>
                <a:schemeClr val="accent1"/>
              </a:buClr>
              <a:buFont typeface="Wingdings" charset="2"/>
              <a:buChar char=""/>
            </a:pPr>
            <a:r>
              <a:rPr lang="en-US" sz="2800" b="1" dirty="0">
                <a:solidFill>
                  <a:srgbClr val="000000"/>
                </a:solidFill>
                <a:latin typeface="Calibri" pitchFamily="32" charset="0"/>
                <a:ea typeface="Droid Sans" charset="0"/>
                <a:cs typeface="Droid Sans" charset="0"/>
              </a:rPr>
              <a:t>Reset:</a:t>
            </a:r>
            <a:r>
              <a:rPr lang="en-US" sz="2800" dirty="0">
                <a:solidFill>
                  <a:srgbClr val="000000"/>
                </a:solidFill>
                <a:latin typeface="Calibri" pitchFamily="32" charset="0"/>
                <a:ea typeface="Droid Sans" charset="0"/>
                <a:cs typeface="Droid Sans" charset="0"/>
              </a:rPr>
              <a:t> For communication between device and bus host sends a reset condition which will be activated by pulling both the data lines low (SE0 State) for at-least 10ms.</a:t>
            </a:r>
          </a:p>
          <a:p>
            <a:pPr lvl="1" indent="-508000" algn="just" eaLnBrk="1" hangingPunct="1">
              <a:spcBef>
                <a:spcPts val="700"/>
              </a:spcBef>
              <a:buClr>
                <a:schemeClr val="accent1"/>
              </a:buClr>
              <a:buFont typeface="Wingdings" charset="2"/>
              <a:buChar char=""/>
            </a:pPr>
            <a:r>
              <a:rPr lang="en-US" sz="2800" b="1" dirty="0">
                <a:solidFill>
                  <a:srgbClr val="000000"/>
                </a:solidFill>
                <a:latin typeface="Calibri" pitchFamily="32" charset="0"/>
                <a:ea typeface="Droid Sans" charset="0"/>
                <a:cs typeface="Droid Sans" charset="0"/>
              </a:rPr>
              <a:t>EOP:</a:t>
            </a:r>
            <a:r>
              <a:rPr lang="en-US" sz="2800" dirty="0">
                <a:solidFill>
                  <a:srgbClr val="000000"/>
                </a:solidFill>
                <a:latin typeface="Calibri" pitchFamily="32" charset="0"/>
                <a:ea typeface="Droid Sans" charset="0"/>
                <a:cs typeface="Droid Sans" charset="0"/>
              </a:rPr>
              <a:t> EOP stands for End of Packet which is an SE0 state for 2 bit times followed by a J state for 1 bit time.</a:t>
            </a:r>
          </a:p>
        </p:txBody>
      </p:sp>
      <p:pic>
        <p:nvPicPr>
          <p:cNvPr id="307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4495800"/>
            <a:ext cx="67818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23</a:t>
            </a:fld>
            <a:endParaRPr lang="en-IN"/>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620000" y="1"/>
            <a:ext cx="1085850" cy="762000"/>
          </a:xfrm>
          <a:prstGeom prst="rect">
            <a:avLst/>
          </a:prstGeom>
          <a:noFill/>
        </p:spPr>
      </p:pic>
    </p:spTree>
    <p:extLst>
      <p:ext uri="{BB962C8B-B14F-4D97-AF65-F5344CB8AC3E}">
        <p14:creationId xmlns:p14="http://schemas.microsoft.com/office/powerpoint/2010/main" xmlns="" val="38859855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57200" y="533400"/>
            <a:ext cx="8226425" cy="6019800"/>
          </a:xfrm>
          <a:prstGeom prst="rect">
            <a:avLst/>
          </a:prstGeom>
          <a:noFill/>
          <a:ln w="9525" cap="flat">
            <a:noFill/>
            <a:round/>
            <a:headEnd/>
            <a:tailEnd/>
          </a:ln>
          <a:effectLst/>
        </p:spPr>
        <p:txBody>
          <a:bodyPr lIns="90000" tIns="46800" rIns="90000" bIns="46800"/>
          <a:lstStyle/>
          <a:p>
            <a:pPr marL="511175" lvl="1" indent="-457200" algn="just">
              <a:spcBef>
                <a:spcPts val="700"/>
              </a:spcBef>
              <a:buClr>
                <a:schemeClr val="accent1"/>
              </a:buClr>
              <a:buFont typeface="Wingdings" pitchFamily="2" charset="2"/>
              <a:buChar char="Ø"/>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r>
              <a:rPr lang="en-US" sz="2800" b="1">
                <a:solidFill>
                  <a:srgbClr val="FF0000"/>
                </a:solidFill>
                <a:latin typeface="Calibri" pitchFamily="32" charset="0"/>
              </a:rPr>
              <a:t>Keep Alive:</a:t>
            </a:r>
            <a:r>
              <a:rPr lang="en-US" sz="2800">
                <a:solidFill>
                  <a:srgbClr val="FF0000"/>
                </a:solidFill>
                <a:latin typeface="Calibri" pitchFamily="32" charset="0"/>
              </a:rPr>
              <a:t> </a:t>
            </a:r>
            <a:r>
              <a:rPr lang="en-US" sz="2800">
                <a:solidFill>
                  <a:srgbClr val="000000"/>
                </a:solidFill>
                <a:latin typeface="Calibri" pitchFamily="32" charset="0"/>
              </a:rPr>
              <a:t>This is represented by a low speed EOP. It is sent for every one millisecond on a low speed link in order to keep the device from suspending. </a:t>
            </a:r>
            <a:endParaRPr lang="en-US" sz="2800" smtClean="0">
              <a:solidFill>
                <a:srgbClr val="000000"/>
              </a:solidFill>
              <a:latin typeface="Calibri" pitchFamily="32" charset="0"/>
            </a:endParaRPr>
          </a:p>
          <a:p>
            <a:pPr marL="53975" lvl="1" indent="0" algn="just">
              <a:spcBef>
                <a:spcPts val="700"/>
              </a:spcBef>
              <a:buClr>
                <a:schemeClr val="accent1"/>
              </a:buCl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endParaRPr lang="en-US" sz="2800">
              <a:solidFill>
                <a:srgbClr val="000000"/>
              </a:solidFill>
              <a:latin typeface="Calibri" pitchFamily="32" charset="0"/>
            </a:endParaRPr>
          </a:p>
          <a:p>
            <a:pPr marL="511175" lvl="1" indent="-457200" algn="just">
              <a:spcBef>
                <a:spcPts val="700"/>
              </a:spcBef>
              <a:buClr>
                <a:schemeClr val="accent1"/>
              </a:buClr>
              <a:buFont typeface="Wingdings" pitchFamily="2" charset="2"/>
              <a:buChar char="Ø"/>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endParaRPr lang="en-US" sz="2800" b="1">
              <a:solidFill>
                <a:srgbClr val="000000"/>
              </a:solidFill>
              <a:latin typeface="Calibri" pitchFamily="32" charset="0"/>
            </a:endParaRPr>
          </a:p>
          <a:p>
            <a:pPr marL="511175" lvl="1" indent="-457200" algn="just">
              <a:spcBef>
                <a:spcPts val="700"/>
              </a:spcBef>
              <a:buClr>
                <a:schemeClr val="accent1"/>
              </a:buClr>
              <a:buFont typeface="Wingdings" pitchFamily="2" charset="2"/>
              <a:buChar char="Ø"/>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endParaRPr lang="en-US" sz="2800" b="1">
              <a:solidFill>
                <a:srgbClr val="000000"/>
              </a:solidFill>
              <a:latin typeface="Calibri" pitchFamily="32" charset="0"/>
            </a:endParaRPr>
          </a:p>
          <a:p>
            <a:pPr marL="511175" lvl="1" indent="-457200" algn="just">
              <a:spcBef>
                <a:spcPts val="700"/>
              </a:spcBef>
              <a:buClr>
                <a:schemeClr val="accent1"/>
              </a:buClr>
              <a:buFont typeface="Wingdings" pitchFamily="2" charset="2"/>
              <a:buChar char="Ø"/>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endParaRPr lang="en-US" sz="2800" b="1">
              <a:solidFill>
                <a:srgbClr val="000000"/>
              </a:solidFill>
              <a:latin typeface="Calibri" pitchFamily="32" charset="0"/>
            </a:endParaRPr>
          </a:p>
          <a:p>
            <a:pPr marL="511175" lvl="1" indent="-457200" algn="just">
              <a:spcBef>
                <a:spcPts val="700"/>
              </a:spcBef>
              <a:buClr>
                <a:schemeClr val="accent1"/>
              </a:buClr>
              <a:buFont typeface="Wingdings" pitchFamily="2" charset="2"/>
              <a:buChar char="Ø"/>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r>
              <a:rPr lang="en-US" sz="2800" b="1">
                <a:solidFill>
                  <a:srgbClr val="FF0000"/>
                </a:solidFill>
                <a:latin typeface="Calibri" pitchFamily="32" charset="0"/>
              </a:rPr>
              <a:t>Suspend:</a:t>
            </a:r>
            <a:r>
              <a:rPr lang="en-US" sz="2800">
                <a:solidFill>
                  <a:srgbClr val="FF0000"/>
                </a:solidFill>
                <a:latin typeface="Calibri" pitchFamily="32" charset="0"/>
              </a:rPr>
              <a:t> </a:t>
            </a:r>
            <a:r>
              <a:rPr lang="en-US" sz="2800">
                <a:solidFill>
                  <a:srgbClr val="000000"/>
                </a:solidFill>
                <a:latin typeface="Calibri" pitchFamily="32" charset="0"/>
              </a:rPr>
              <a:t>This is used to save power which can be implemented by not sending anything to a device for 3ms. A suspended device draws less than 0.5mA from the bus and must recognize reset and resume signals.</a:t>
            </a:r>
          </a:p>
        </p:txBody>
      </p:sp>
      <p:pic>
        <p:nvPicPr>
          <p:cNvPr id="317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905000"/>
            <a:ext cx="7010400" cy="2057400"/>
          </a:xfrm>
          <a:prstGeom prst="rect">
            <a:avLst/>
          </a:pr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24</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7696200" y="0"/>
            <a:ext cx="990600" cy="695325"/>
          </a:xfrm>
          <a:prstGeom prst="rect">
            <a:avLst/>
          </a:prstGeom>
          <a:noFill/>
        </p:spPr>
      </p:pic>
    </p:spTree>
    <p:extLst>
      <p:ext uri="{BB962C8B-B14F-4D97-AF65-F5344CB8AC3E}">
        <p14:creationId xmlns:p14="http://schemas.microsoft.com/office/powerpoint/2010/main" xmlns="" val="21216790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57200" y="685800"/>
            <a:ext cx="8226425"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2900" indent="-342900"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1pPr>
            <a:lvl2pPr marL="736600" indent="-279400"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2pPr>
            <a:lvl3pPr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3pPr>
            <a:lvl4pPr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4pPr>
            <a:lvl5pPr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9pPr>
          </a:lstStyle>
          <a:p>
            <a:pPr marL="450850" lvl="1" indent="-450850" algn="just" eaLnBrk="1" hangingPunct="1">
              <a:spcBef>
                <a:spcPts val="700"/>
              </a:spcBef>
              <a:buClr>
                <a:srgbClr val="0000FF"/>
              </a:buClr>
              <a:buFont typeface="Wingdings" charset="2"/>
              <a:buChar char=""/>
            </a:pPr>
            <a:r>
              <a:rPr lang="en-US" sz="2800" b="1">
                <a:solidFill>
                  <a:srgbClr val="FF0000"/>
                </a:solidFill>
                <a:latin typeface="Calibri" pitchFamily="32" charset="0"/>
                <a:ea typeface="Droid Sans" charset="0"/>
                <a:cs typeface="Droid Sans" charset="0"/>
              </a:rPr>
              <a:t>Resume:</a:t>
            </a:r>
            <a:r>
              <a:rPr lang="en-US" sz="2800" b="1">
                <a:solidFill>
                  <a:srgbClr val="000000"/>
                </a:solidFill>
                <a:latin typeface="Calibri" pitchFamily="32" charset="0"/>
                <a:ea typeface="Droid Sans" charset="0"/>
                <a:cs typeface="Droid Sans" charset="0"/>
              </a:rPr>
              <a:t> </a:t>
            </a:r>
            <a:r>
              <a:rPr lang="en-US" sz="2800">
                <a:solidFill>
                  <a:srgbClr val="000000"/>
                </a:solidFill>
                <a:latin typeface="Calibri" pitchFamily="32" charset="0"/>
                <a:ea typeface="Droid Sans" charset="0"/>
                <a:cs typeface="Droid Sans" charset="0"/>
              </a:rPr>
              <a:t>A suspended device is woken up by reversing the polarity of the signal on the data lines for at least 20ms, followed by a low-speed EOP signal.</a:t>
            </a:r>
          </a:p>
        </p:txBody>
      </p:sp>
      <p:pic>
        <p:nvPicPr>
          <p:cNvPr id="3277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2590800"/>
            <a:ext cx="71628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25</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7620000" y="0"/>
            <a:ext cx="1085850" cy="847725"/>
          </a:xfrm>
          <a:prstGeom prst="rect">
            <a:avLst/>
          </a:prstGeom>
          <a:noFill/>
        </p:spPr>
      </p:pic>
    </p:spTree>
    <p:extLst>
      <p:ext uri="{BB962C8B-B14F-4D97-AF65-F5344CB8AC3E}">
        <p14:creationId xmlns:p14="http://schemas.microsoft.com/office/powerpoint/2010/main" xmlns="" val="6627405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533400"/>
            <a:ext cx="8229600" cy="6096000"/>
          </a:xfrm>
          <a:prstGeom prst="rect">
            <a:avLst/>
          </a:prstGeom>
          <a:noFill/>
          <a:ln w="9525" cap="flat">
            <a:noFill/>
            <a:round/>
            <a:headEnd/>
            <a:tailEnd/>
          </a:ln>
          <a:effectLst/>
        </p:spPr>
        <p:txBody>
          <a:bodyPr lIns="90000" tIns="46800" rIns="90000" bIns="46800"/>
          <a:lstStyle/>
          <a:p>
            <a:pPr marL="342900" indent="-33337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200" b="1">
                <a:solidFill>
                  <a:srgbClr val="FF0000"/>
                </a:solidFill>
                <a:latin typeface="Calibri" pitchFamily="32" charset="0"/>
              </a:rPr>
              <a:t>Packets:</a:t>
            </a:r>
          </a:p>
          <a:p>
            <a:pPr marL="465138" indent="-457200" algn="just">
              <a:spcBef>
                <a:spcPts val="800"/>
              </a:spcBef>
              <a:buClr>
                <a:schemeClr val="accent1"/>
              </a:buClr>
              <a:buFont typeface="Wingdings" pitchFamily="2" charset="2"/>
              <a:buChar char="Ø"/>
              <a:defRPr/>
            </a:pPr>
            <a:r>
              <a:rPr lang="en-US" sz="3200">
                <a:solidFill>
                  <a:srgbClr val="000000"/>
                </a:solidFill>
                <a:latin typeface="Calibri" pitchFamily="32" charset="0"/>
              </a:rPr>
              <a:t>The data transmission is done in the form of packets on a USB bus.</a:t>
            </a:r>
          </a:p>
          <a:p>
            <a:pPr marL="465138" indent="-457200" algn="just">
              <a:spcBef>
                <a:spcPts val="800"/>
              </a:spcBef>
              <a:buClr>
                <a:schemeClr val="accent1"/>
              </a:buClr>
              <a:buFont typeface="Wingdings" pitchFamily="2" charset="2"/>
              <a:buChar char="Ø"/>
              <a:defRPr/>
            </a:pPr>
            <a:r>
              <a:rPr lang="en-US" sz="3200">
                <a:solidFill>
                  <a:srgbClr val="000000"/>
                </a:solidFill>
                <a:latin typeface="Calibri" pitchFamily="32" charset="0"/>
              </a:rPr>
              <a:t>The data synchronization is achieved with respect to receiver clock when a packet starts with a sync pattern.</a:t>
            </a:r>
          </a:p>
          <a:p>
            <a:pPr marL="465138" indent="-457200" algn="just">
              <a:spcBef>
                <a:spcPts val="800"/>
              </a:spcBef>
              <a:buClr>
                <a:schemeClr val="accent1"/>
              </a:buClr>
              <a:buFont typeface="Wingdings" pitchFamily="2" charset="2"/>
              <a:buChar char="Ø"/>
              <a:defRPr/>
            </a:pPr>
            <a:r>
              <a:rPr lang="en-US" sz="3200">
                <a:solidFill>
                  <a:srgbClr val="000000"/>
                </a:solidFill>
                <a:latin typeface="Calibri" pitchFamily="32" charset="0"/>
              </a:rPr>
              <a:t>After the sync pattern the data bytes will follow ending with an end of packet signal.</a:t>
            </a:r>
          </a:p>
          <a:p>
            <a:pPr marL="465138" indent="-457200" algn="just">
              <a:spcBef>
                <a:spcPts val="800"/>
              </a:spcBef>
              <a:buClr>
                <a:schemeClr val="accent1"/>
              </a:buClr>
              <a:buFont typeface="Wingdings" pitchFamily="2" charset="2"/>
              <a:buChar char="Ø"/>
              <a:defRPr/>
            </a:pPr>
            <a:r>
              <a:rPr lang="en-US" sz="3200">
                <a:solidFill>
                  <a:srgbClr val="000000"/>
                </a:solidFill>
                <a:latin typeface="Calibri" pitchFamily="32" charset="0"/>
              </a:rPr>
              <a:t>The data bytes will be stored in the form of an identifier known as Packet Identifier (PID) byte.</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26</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543800" y="228600"/>
            <a:ext cx="1085850" cy="847725"/>
          </a:xfrm>
          <a:prstGeom prst="rect">
            <a:avLst/>
          </a:prstGeom>
          <a:noFill/>
        </p:spPr>
      </p:pic>
    </p:spTree>
    <p:extLst>
      <p:ext uri="{BB962C8B-B14F-4D97-AF65-F5344CB8AC3E}">
        <p14:creationId xmlns:p14="http://schemas.microsoft.com/office/powerpoint/2010/main" xmlns="" val="3772138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457200" y="609600"/>
            <a:ext cx="82296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3375" indent="-33337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200" dirty="0">
                <a:solidFill>
                  <a:srgbClr val="000000"/>
                </a:solidFill>
                <a:latin typeface="Calibri" pitchFamily="32" charset="0"/>
                <a:ea typeface="Droid Sans" charset="0"/>
                <a:cs typeface="Droid Sans" charset="0"/>
              </a:rPr>
              <a:t>A PID is four bits long and remaining four bits are repeated in a complemented form.</a:t>
            </a:r>
          </a:p>
          <a:p>
            <a:pPr marL="457200" indent="-457200" algn="just" eaLnBrk="1" hangingPunct="1">
              <a:spcBef>
                <a:spcPts val="800"/>
              </a:spcBef>
              <a:buClr>
                <a:schemeClr val="accent1"/>
              </a:buClr>
              <a:buFont typeface="Wingdings" pitchFamily="2" charset="2"/>
              <a:buChar char="Ø"/>
            </a:pPr>
            <a:r>
              <a:rPr lang="en-US" sz="3200" dirty="0">
                <a:solidFill>
                  <a:srgbClr val="000000"/>
                </a:solidFill>
                <a:latin typeface="Calibri" pitchFamily="32" charset="0"/>
                <a:ea typeface="Droid Sans" charset="0"/>
                <a:cs typeface="Droid Sans" charset="0"/>
              </a:rPr>
              <a:t>There are seventeen different PID values as shown in the table below. These include one reserved value and bits with same representation with different PID names that is used twice with two different meanings.</a:t>
            </a:r>
          </a:p>
          <a:p>
            <a:pPr marL="457200" indent="-457200" algn="just" eaLnBrk="1" hangingPunct="1">
              <a:spcBef>
                <a:spcPts val="800"/>
              </a:spcBef>
              <a:buClr>
                <a:schemeClr val="accent1"/>
              </a:buClr>
              <a:buFont typeface="Wingdings" pitchFamily="2" charset="2"/>
              <a:buChar char="Ø"/>
            </a:pPr>
            <a:r>
              <a:rPr lang="en-US" sz="3200" dirty="0">
                <a:solidFill>
                  <a:srgbClr val="000000"/>
                </a:solidFill>
                <a:latin typeface="Calibri" pitchFamily="32" charset="0"/>
                <a:ea typeface="Droid Sans" charset="0"/>
                <a:cs typeface="Droid Sans" charset="0"/>
              </a:rPr>
              <a:t>There are four packet formats based on which PID is at the start of the packet i.e. token packets, data packets, handshake packets, and special packets.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27</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696200" y="0"/>
            <a:ext cx="914400" cy="609599"/>
          </a:xfrm>
          <a:prstGeom prst="rect">
            <a:avLst/>
          </a:prstGeom>
          <a:noFill/>
        </p:spPr>
      </p:pic>
    </p:spTree>
    <p:extLst>
      <p:ext uri="{BB962C8B-B14F-4D97-AF65-F5344CB8AC3E}">
        <p14:creationId xmlns:p14="http://schemas.microsoft.com/office/powerpoint/2010/main" xmlns="" val="23383421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457200" y="457200"/>
            <a:ext cx="822960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3584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762000"/>
            <a:ext cx="7620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28</a:t>
            </a:fld>
            <a:endParaRPr lang="en-IN"/>
          </a:p>
        </p:txBody>
      </p:sp>
      <p:sp>
        <p:nvSpPr>
          <p:cNvPr id="6" name="Rectangle 5"/>
          <p:cNvSpPr/>
          <p:nvPr/>
        </p:nvSpPr>
        <p:spPr>
          <a:xfrm>
            <a:off x="3429000" y="381000"/>
            <a:ext cx="1890902" cy="523220"/>
          </a:xfrm>
          <a:prstGeom prst="rect">
            <a:avLst/>
          </a:prstGeom>
        </p:spPr>
        <p:txBody>
          <a:bodyPr wrap="none">
            <a:spAutoFit/>
          </a:bodyPr>
          <a:lstStyle/>
          <a:p>
            <a:r>
              <a:rPr lang="en-IN" sz="2800" b="1">
                <a:solidFill>
                  <a:srgbClr val="00B050"/>
                </a:solidFill>
                <a:latin typeface="Times New Roman" pitchFamily="18" charset="0"/>
                <a:cs typeface="Times New Roman" pitchFamily="18" charset="0"/>
              </a:rPr>
              <a:t>PID Values</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543800" y="0"/>
            <a:ext cx="1085850" cy="847725"/>
          </a:xfrm>
          <a:prstGeom prst="rect">
            <a:avLst/>
          </a:prstGeom>
          <a:noFill/>
        </p:spPr>
      </p:pic>
    </p:spTree>
    <p:extLst>
      <p:ext uri="{BB962C8B-B14F-4D97-AF65-F5344CB8AC3E}">
        <p14:creationId xmlns:p14="http://schemas.microsoft.com/office/powerpoint/2010/main" xmlns="" val="15943755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31800" y="457200"/>
            <a:ext cx="8229600" cy="63246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US" sz="3200">
                <a:solidFill>
                  <a:srgbClr val="000000"/>
                </a:solidFill>
                <a:latin typeface="Calibri" pitchFamily="32" charset="0"/>
              </a:rPr>
              <a:t>The figure shown below is the format of a token packet which is used for OUT, IN, SOF, and setup. </a:t>
            </a:r>
          </a:p>
          <a:p>
            <a:pPr marL="457200" indent="-457200" algn="just">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US" sz="3200">
                <a:solidFill>
                  <a:srgbClr val="000000"/>
                </a:solidFill>
                <a:latin typeface="Calibri" pitchFamily="32" charset="0"/>
              </a:rPr>
              <a:t>The packet contains a 7-bit address, a 4-bit ENDP (</a:t>
            </a:r>
            <a:r>
              <a:rPr lang="en-US" sz="3200" smtClean="0">
                <a:solidFill>
                  <a:srgbClr val="000000"/>
                </a:solidFill>
                <a:latin typeface="Calibri" pitchFamily="32" charset="0"/>
              </a:rPr>
              <a:t>end point number</a:t>
            </a:r>
            <a:r>
              <a:rPr lang="en-US" sz="3200">
                <a:solidFill>
                  <a:srgbClr val="000000"/>
                </a:solidFill>
                <a:latin typeface="Calibri" pitchFamily="32" charset="0"/>
              </a:rPr>
              <a:t>), a 5-bit CRC checksum, and an EOP (end of packet).\</a:t>
            </a:r>
          </a:p>
          <a:p>
            <a:pPr marL="458788" indent="-457200" algn="just">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US" sz="3200">
              <a:solidFill>
                <a:srgbClr val="000000"/>
              </a:solidFill>
              <a:latin typeface="Calibri" pitchFamily="32" charset="0"/>
            </a:endParaRPr>
          </a:p>
          <a:p>
            <a:pPr marL="458788" indent="-457200" algn="just">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US" sz="3200">
              <a:solidFill>
                <a:srgbClr val="000000"/>
              </a:solidFill>
              <a:latin typeface="Calibri" pitchFamily="32" charset="0"/>
            </a:endParaRPr>
          </a:p>
          <a:p>
            <a:pPr marL="457200" indent="-457200" algn="just">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US" sz="3200">
                <a:solidFill>
                  <a:srgbClr val="000000"/>
                </a:solidFill>
                <a:latin typeface="Calibri" pitchFamily="32" charset="0"/>
              </a:rPr>
              <a:t>A data packet is used for DATA0, DATA1, DATA2, and MDATA data transactions. </a:t>
            </a:r>
          </a:p>
          <a:p>
            <a:pPr marL="334963" indent="-333375">
              <a:spcBef>
                <a:spcPts val="800"/>
              </a:spcBef>
              <a:buClr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US" sz="3200">
              <a:solidFill>
                <a:srgbClr val="000000"/>
              </a:solidFill>
              <a:latin typeface="Calibri" pitchFamily="32" charset="0"/>
            </a:endParaRPr>
          </a:p>
        </p:txBody>
      </p:sp>
      <p:pic>
        <p:nvPicPr>
          <p:cNvPr id="3686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3733800"/>
            <a:ext cx="4876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29</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7772400" y="228600"/>
            <a:ext cx="1085850" cy="847725"/>
          </a:xfrm>
          <a:prstGeom prst="rect">
            <a:avLst/>
          </a:prstGeom>
          <a:noFill/>
        </p:spPr>
      </p:pic>
    </p:spTree>
    <p:extLst>
      <p:ext uri="{BB962C8B-B14F-4D97-AF65-F5344CB8AC3E}">
        <p14:creationId xmlns:p14="http://schemas.microsoft.com/office/powerpoint/2010/main" xmlns="" val="25417239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eaLnBrk="1" hangingPunct="1">
              <a:buClrTx/>
              <a:buFontTx/>
              <a:buNone/>
            </a:pPr>
            <a:r>
              <a:rPr lang="en-US" sz="4400" b="1">
                <a:solidFill>
                  <a:srgbClr val="0000FF"/>
                </a:solidFill>
                <a:latin typeface="Calibri" pitchFamily="32" charset="0"/>
                <a:ea typeface="Droid Sans" charset="0"/>
                <a:cs typeface="Droid Sans" charset="0"/>
              </a:rPr>
              <a:t>INTRODUCTION TO USB</a:t>
            </a:r>
          </a:p>
        </p:txBody>
      </p:sp>
      <p:sp>
        <p:nvSpPr>
          <p:cNvPr id="10243" name="Text Box 2"/>
          <p:cNvSpPr txBox="1">
            <a:spLocks noChangeArrowheads="1"/>
          </p:cNvSpPr>
          <p:nvPr/>
        </p:nvSpPr>
        <p:spPr bwMode="auto">
          <a:xfrm>
            <a:off x="457200" y="15240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457200" indent="-457200"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algn="just" eaLnBrk="1" hangingPunct="1">
              <a:lnSpc>
                <a:spcPct val="90000"/>
              </a:lnSpc>
              <a:spcBef>
                <a:spcPts val="700"/>
              </a:spcBef>
              <a:buClr>
                <a:srgbClr val="FF6600"/>
              </a:buClr>
              <a:buFont typeface="Wingdings" charset="2"/>
              <a:buChar char="Ø"/>
            </a:pPr>
            <a:r>
              <a:rPr lang="en-US" sz="2800">
                <a:solidFill>
                  <a:srgbClr val="000000"/>
                </a:solidFill>
                <a:latin typeface="Calibri" pitchFamily="32" charset="0"/>
                <a:ea typeface="Droid Sans" charset="0"/>
                <a:cs typeface="Droid Sans" charset="0"/>
              </a:rPr>
              <a:t>USB stands for Universal Serial Bus. This is mainly used as an interface in electronic consumer products like PC’s, camera’s, GPS Devices, MP3 players, modems etc.</a:t>
            </a:r>
          </a:p>
          <a:p>
            <a:pPr algn="just" eaLnBrk="1" hangingPunct="1">
              <a:lnSpc>
                <a:spcPct val="90000"/>
              </a:lnSpc>
              <a:spcBef>
                <a:spcPts val="700"/>
              </a:spcBef>
              <a:buClr>
                <a:srgbClr val="FF6600"/>
              </a:buClr>
              <a:buFont typeface="Wingdings" charset="2"/>
              <a:buChar char="Ø"/>
            </a:pPr>
            <a:r>
              <a:rPr lang="en-US" sz="2800">
                <a:solidFill>
                  <a:srgbClr val="000000"/>
                </a:solidFill>
                <a:latin typeface="Calibri" pitchFamily="32" charset="0"/>
                <a:ea typeface="Droid Sans" charset="0"/>
                <a:cs typeface="Droid Sans" charset="0"/>
              </a:rPr>
              <a:t>USB was originally developed by Compaq, Microsoft, Intel, and NEC (Nippon Electric Company Ltd). Later this USB was further developed by Hewlett-Packard, Lucent and Philips.</a:t>
            </a:r>
          </a:p>
          <a:p>
            <a:pPr algn="just" eaLnBrk="1" hangingPunct="1">
              <a:lnSpc>
                <a:spcPct val="90000"/>
              </a:lnSpc>
              <a:spcBef>
                <a:spcPts val="700"/>
              </a:spcBef>
              <a:buClr>
                <a:srgbClr val="FF6600"/>
              </a:buClr>
              <a:buFont typeface="Wingdings" charset="2"/>
              <a:buChar char="Ø"/>
            </a:pPr>
            <a:r>
              <a:rPr lang="en-US" sz="2800">
                <a:solidFill>
                  <a:srgbClr val="000000"/>
                </a:solidFill>
                <a:latin typeface="Calibri" pitchFamily="32" charset="0"/>
                <a:ea typeface="Droid Sans" charset="0"/>
                <a:cs typeface="Droid Sans" charset="0"/>
              </a:rPr>
              <a:t>USB bus is a complex protocol and a high speed serial interface that can also provide power to devices connected to it.</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772400" y="304800"/>
            <a:ext cx="1085850" cy="847725"/>
          </a:xfrm>
          <a:prstGeom prst="rect">
            <a:avLst/>
          </a:prstGeom>
          <a:noFill/>
        </p:spPr>
      </p:pic>
    </p:spTree>
    <p:extLst>
      <p:ext uri="{BB962C8B-B14F-4D97-AF65-F5344CB8AC3E}">
        <p14:creationId xmlns:p14="http://schemas.microsoft.com/office/powerpoint/2010/main" xmlns="" val="33612173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533400"/>
            <a:ext cx="8226425" cy="60198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200">
                <a:solidFill>
                  <a:srgbClr val="000000"/>
                </a:solidFill>
                <a:latin typeface="Calibri" pitchFamily="32" charset="0"/>
              </a:rPr>
              <a:t>The packet format is shown in the figure below.</a:t>
            </a:r>
          </a:p>
          <a:p>
            <a:pPr marL="458788"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200">
              <a:solidFill>
                <a:srgbClr val="000000"/>
              </a:solidFill>
              <a:latin typeface="Calibri" pitchFamily="32" charset="0"/>
            </a:endParaRPr>
          </a:p>
          <a:p>
            <a:pPr marL="458788"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200">
              <a:solidFill>
                <a:srgbClr val="000000"/>
              </a:solidFill>
              <a:latin typeface="Calibri" pitchFamily="32" charset="0"/>
            </a:endParaRP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200">
                <a:solidFill>
                  <a:srgbClr val="000000"/>
                </a:solidFill>
                <a:latin typeface="Calibri" pitchFamily="32" charset="0"/>
              </a:rPr>
              <a:t>The packet format of a handshake is shown below. This is used for ACK, NAK, STALL, and NYET.</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200">
                <a:solidFill>
                  <a:srgbClr val="000000"/>
                </a:solidFill>
                <a:latin typeface="Calibri" pitchFamily="32" charset="0"/>
              </a:rPr>
              <a:t>Handshake refers to exchange of standardized signals between devices in a computer network regulating the transfer of data.</a:t>
            </a:r>
          </a:p>
        </p:txBody>
      </p:sp>
      <p:pic>
        <p:nvPicPr>
          <p:cNvPr id="3789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524000"/>
            <a:ext cx="55626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30</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7620000" y="1"/>
            <a:ext cx="1009650" cy="685800"/>
          </a:xfrm>
          <a:prstGeom prst="rect">
            <a:avLst/>
          </a:prstGeom>
          <a:noFill/>
        </p:spPr>
      </p:pic>
    </p:spTree>
    <p:extLst>
      <p:ext uri="{BB962C8B-B14F-4D97-AF65-F5344CB8AC3E}">
        <p14:creationId xmlns:p14="http://schemas.microsoft.com/office/powerpoint/2010/main" xmlns="" val="1725562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533400"/>
            <a:ext cx="822642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ACK is used when the receiver acknowledges that the packet of data is received without any error.</a:t>
            </a:r>
          </a:p>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When a function is unable to transmit or receive data then NAK handshake packet is used.</a:t>
            </a:r>
          </a:p>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STALL indicates when the endpoint is halted. STALL handshake packet indicates that the data can be neither transmitted nor received. </a:t>
            </a:r>
          </a:p>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When a STALL handshake packet is issued the function’s endpoint are in a halted state. Host should never </a:t>
            </a:r>
            <a:r>
              <a:rPr lang="en-US" sz="3100">
                <a:solidFill>
                  <a:srgbClr val="000000"/>
                </a:solidFill>
                <a:latin typeface="Calibri" pitchFamily="32" charset="0"/>
                <a:ea typeface="Droid Sans" charset="0"/>
                <a:cs typeface="Droid Sans" charset="0"/>
              </a:rPr>
              <a:t>issue a STALL handshake packet.</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31</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772400" y="1"/>
            <a:ext cx="933450" cy="685799"/>
          </a:xfrm>
          <a:prstGeom prst="rect">
            <a:avLst/>
          </a:prstGeom>
          <a:noFill/>
        </p:spPr>
      </p:pic>
    </p:spTree>
    <p:extLst>
      <p:ext uri="{BB962C8B-B14F-4D97-AF65-F5344CB8AC3E}">
        <p14:creationId xmlns:p14="http://schemas.microsoft.com/office/powerpoint/2010/main" xmlns="" val="24600239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609600"/>
            <a:ext cx="8226425" cy="6096000"/>
          </a:xfrm>
          <a:prstGeom prst="rect">
            <a:avLst/>
          </a:prstGeom>
          <a:noFill/>
          <a:ln w="9525" cap="flat">
            <a:noFill/>
            <a:round/>
            <a:headEnd/>
            <a:tailEnd/>
          </a:ln>
          <a:effectLst/>
        </p:spPr>
        <p:txBody>
          <a:bodyPr lIns="90000" tIns="46800" rIns="90000" bIns="46800"/>
          <a:lstStyle/>
          <a:p>
            <a:pPr marL="457200" indent="-457200" algn="just">
              <a:spcBef>
                <a:spcPts val="1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600" dirty="0" smtClean="0">
              <a:solidFill>
                <a:srgbClr val="000000"/>
              </a:solidFill>
              <a:latin typeface="Calibri" pitchFamily="32" charset="0"/>
            </a:endParaRPr>
          </a:p>
          <a:p>
            <a:pPr marL="457200" indent="-457200" algn="just">
              <a:spcBef>
                <a:spcPts val="1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600" dirty="0" smtClean="0">
                <a:solidFill>
                  <a:srgbClr val="000000"/>
                </a:solidFill>
                <a:latin typeface="Calibri" pitchFamily="32" charset="0"/>
              </a:rPr>
              <a:t>NYET </a:t>
            </a:r>
            <a:r>
              <a:rPr lang="en-US" sz="3600" dirty="0">
                <a:solidFill>
                  <a:srgbClr val="000000"/>
                </a:solidFill>
                <a:latin typeface="Calibri" pitchFamily="32" charset="0"/>
              </a:rPr>
              <a:t>is used when there is no response from the receiver. </a:t>
            </a:r>
          </a:p>
          <a:p>
            <a:pPr marL="458788"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600" b="1" dirty="0">
              <a:solidFill>
                <a:srgbClr val="000000"/>
              </a:solidFill>
              <a:latin typeface="Calibri" pitchFamily="32" charset="0"/>
            </a:endParaRPr>
          </a:p>
          <a:p>
            <a:pPr marL="1588" algn="just">
              <a:spcBef>
                <a:spcPts val="800"/>
              </a:spcBef>
              <a:buClr>
                <a:schemeClr val="accent1"/>
              </a:buCl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600" b="1" dirty="0" smtClean="0">
                <a:solidFill>
                  <a:srgbClr val="FF0000"/>
                </a:solidFill>
                <a:latin typeface="Calibri" pitchFamily="32" charset="0"/>
              </a:rPr>
              <a:t>	Data </a:t>
            </a:r>
            <a:r>
              <a:rPr lang="en-US" sz="3600" b="1" dirty="0">
                <a:solidFill>
                  <a:srgbClr val="FF0000"/>
                </a:solidFill>
                <a:latin typeface="Calibri" pitchFamily="32" charset="0"/>
              </a:rPr>
              <a:t>Flow Types:</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600" dirty="0">
                <a:solidFill>
                  <a:srgbClr val="000000"/>
                </a:solidFill>
                <a:latin typeface="Calibri" pitchFamily="32" charset="0"/>
              </a:rPr>
              <a:t>The data transfer on a USB can be done in four ways i.e. bulk transfer, interrupt transfer, isochronous transfer, and control transfer.</a:t>
            </a:r>
          </a:p>
          <a:p>
            <a:pPr marL="338138" indent="-336550">
              <a:spcBef>
                <a:spcPts val="8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600" dirty="0">
              <a:solidFill>
                <a:srgbClr val="000000"/>
              </a:solidFill>
              <a:latin typeface="Calibri" pitchFamily="32"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32</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543800" y="304800"/>
            <a:ext cx="1085850" cy="847725"/>
          </a:xfrm>
          <a:prstGeom prst="rect">
            <a:avLst/>
          </a:prstGeom>
          <a:noFill/>
        </p:spPr>
      </p:pic>
    </p:spTree>
    <p:extLst>
      <p:ext uri="{BB962C8B-B14F-4D97-AF65-F5344CB8AC3E}">
        <p14:creationId xmlns:p14="http://schemas.microsoft.com/office/powerpoint/2010/main" xmlns="" val="4153626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57200" y="457200"/>
            <a:ext cx="8226425" cy="60960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a:solidFill>
                  <a:srgbClr val="000000"/>
                </a:solidFill>
                <a:latin typeface="Calibri" pitchFamily="32" charset="0"/>
              </a:rPr>
              <a:t>Large amounts of data without any errors </a:t>
            </a:r>
            <a:r>
              <a:rPr lang="en-US" sz="2800" dirty="0" smtClean="0">
                <a:solidFill>
                  <a:srgbClr val="000000"/>
                </a:solidFill>
                <a:latin typeface="Calibri" pitchFamily="32" charset="0"/>
              </a:rPr>
              <a:t>has</a:t>
            </a:r>
          </a:p>
          <a:p>
            <a:pPr marL="457200" indent="-457200" algn="just">
              <a:spcBef>
                <a:spcPts val="800"/>
              </a:spcBef>
              <a:buClr>
                <a:schemeClr val="accent1"/>
              </a:buCl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smtClean="0">
                <a:solidFill>
                  <a:srgbClr val="000000"/>
                </a:solidFill>
                <a:latin typeface="Calibri" pitchFamily="32" charset="0"/>
              </a:rPr>
              <a:t>      been </a:t>
            </a:r>
            <a:r>
              <a:rPr lang="en-US" sz="2800" dirty="0">
                <a:solidFill>
                  <a:srgbClr val="000000"/>
                </a:solidFill>
                <a:latin typeface="Calibri" pitchFamily="32" charset="0"/>
              </a:rPr>
              <a:t>transferred with this bulk transfer. </a:t>
            </a:r>
            <a:endParaRPr lang="en-US" sz="2800" dirty="0" smtClean="0">
              <a:solidFill>
                <a:srgbClr val="000000"/>
              </a:solidFill>
              <a:latin typeface="Calibri" pitchFamily="32" charset="0"/>
            </a:endParaRP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smtClean="0">
                <a:solidFill>
                  <a:srgbClr val="000000"/>
                </a:solidFill>
                <a:latin typeface="Calibri" pitchFamily="32" charset="0"/>
              </a:rPr>
              <a:t>The </a:t>
            </a:r>
            <a:r>
              <a:rPr lang="en-US" sz="2800" dirty="0">
                <a:solidFill>
                  <a:srgbClr val="000000"/>
                </a:solidFill>
                <a:latin typeface="Calibri" pitchFamily="32" charset="0"/>
              </a:rPr>
              <a:t>data transfers in this bulk transfer is done based on endpoints. If OUT endpoint is defined using bulk transfers, then the host will transfer data to it using OUT transactions. </a:t>
            </a:r>
            <a:endParaRPr lang="en-US" sz="2800" dirty="0" smtClean="0">
              <a:solidFill>
                <a:srgbClr val="000000"/>
              </a:solidFill>
              <a:latin typeface="Calibri" pitchFamily="32" charset="0"/>
            </a:endParaRP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smtClean="0">
                <a:solidFill>
                  <a:srgbClr val="000000"/>
                </a:solidFill>
                <a:latin typeface="Calibri" pitchFamily="32" charset="0"/>
              </a:rPr>
              <a:t>Similarly </a:t>
            </a:r>
            <a:r>
              <a:rPr lang="en-US" sz="2800" dirty="0">
                <a:solidFill>
                  <a:srgbClr val="000000"/>
                </a:solidFill>
                <a:latin typeface="Calibri" pitchFamily="32" charset="0"/>
              </a:rPr>
              <a:t>if an IN endpoint is defined using bulk transfers, then the host will transfer data from it using IN transactions. </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smtClean="0">
                <a:solidFill>
                  <a:srgbClr val="000000"/>
                </a:solidFill>
                <a:latin typeface="Calibri" pitchFamily="32" charset="0"/>
              </a:rPr>
              <a:t>The </a:t>
            </a:r>
            <a:r>
              <a:rPr lang="en-US" sz="2800" dirty="0">
                <a:solidFill>
                  <a:srgbClr val="000000"/>
                </a:solidFill>
                <a:latin typeface="Calibri" pitchFamily="32" charset="0"/>
              </a:rPr>
              <a:t>maximum packet size in a bulk transfer is 8 to 64 packets at full speed, and 512 packets at high speed (bulk transfers are not allowed at low speeds).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33</a:t>
            </a:fld>
            <a:endParaRPr lang="en-IN"/>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7772400" y="152400"/>
            <a:ext cx="914400" cy="762000"/>
          </a:xfrm>
          <a:prstGeom prst="rect">
            <a:avLst/>
          </a:prstGeom>
          <a:noFill/>
        </p:spPr>
      </p:pic>
    </p:spTree>
    <p:extLst>
      <p:ext uri="{BB962C8B-B14F-4D97-AF65-F5344CB8AC3E}">
        <p14:creationId xmlns:p14="http://schemas.microsoft.com/office/powerpoint/2010/main" xmlns="" val="17555806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457200" y="609600"/>
            <a:ext cx="822642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If the data has to be transferred at a faster rate with no delay, then interrupt transfers can be used.</a:t>
            </a:r>
          </a:p>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In this interrupt transfers small amount of data can be transferred with high bandwidth. The word interrupt is not similar to the word used in computer systems.</a:t>
            </a:r>
          </a:p>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Interrupt packets can range in size from 1 to 8 bytes at low speed, from 1 to 64 bytes at full speed, and up to 1024 bytes at high speed.</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34</a:t>
            </a:fld>
            <a:endParaRPr lang="en-IN"/>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7696200" y="0"/>
            <a:ext cx="914400" cy="762000"/>
          </a:xfrm>
          <a:prstGeom prst="rect">
            <a:avLst/>
          </a:prstGeom>
          <a:noFill/>
        </p:spPr>
      </p:pic>
    </p:spTree>
    <p:extLst>
      <p:ext uri="{BB962C8B-B14F-4D97-AF65-F5344CB8AC3E}">
        <p14:creationId xmlns:p14="http://schemas.microsoft.com/office/powerpoint/2010/main" xmlns="" val="19813099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457200" y="533400"/>
            <a:ext cx="822642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Isochronous transfers have a guaranteed bandwidth but error free delivery is not guaranteed. </a:t>
            </a:r>
            <a:endParaRPr lang="en-US" sz="3200" smtClean="0">
              <a:solidFill>
                <a:srgbClr val="000000"/>
              </a:solidFill>
              <a:latin typeface="Calibri" pitchFamily="32" charset="0"/>
              <a:ea typeface="Droid Sans" charset="0"/>
              <a:cs typeface="Droid Sans" charset="0"/>
            </a:endParaRPr>
          </a:p>
          <a:p>
            <a:pPr marL="457200" indent="-457200" algn="just" eaLnBrk="1" hangingPunct="1">
              <a:spcBef>
                <a:spcPts val="800"/>
              </a:spcBef>
              <a:buClr>
                <a:schemeClr val="accent1"/>
              </a:buClr>
              <a:buFont typeface="Wingdings" pitchFamily="2" charset="2"/>
              <a:buChar char="Ø"/>
            </a:pPr>
            <a:r>
              <a:rPr lang="en-US" sz="3200" smtClean="0">
                <a:solidFill>
                  <a:srgbClr val="000000"/>
                </a:solidFill>
                <a:latin typeface="Calibri" pitchFamily="32" charset="0"/>
                <a:ea typeface="Droid Sans" charset="0"/>
                <a:cs typeface="Droid Sans" charset="0"/>
              </a:rPr>
              <a:t>This </a:t>
            </a:r>
            <a:r>
              <a:rPr lang="en-US" sz="3200">
                <a:solidFill>
                  <a:srgbClr val="000000"/>
                </a:solidFill>
                <a:latin typeface="Calibri" pitchFamily="32" charset="0"/>
                <a:ea typeface="Droid Sans" charset="0"/>
                <a:cs typeface="Droid Sans" charset="0"/>
              </a:rPr>
              <a:t>type of transfer is generally used in applications, like audio data transfer where speed is important but the loss of data can be ignored. </a:t>
            </a:r>
          </a:p>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An isochronous packet may contain 1023 bytes at full speed or up to 1024 bytes at high speed (isochronous transfers are not allowed at low speeds).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35</a:t>
            </a:fld>
            <a:endParaRPr lang="en-IN"/>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7696200" y="0"/>
            <a:ext cx="914400" cy="685800"/>
          </a:xfrm>
          <a:prstGeom prst="rect">
            <a:avLst/>
          </a:prstGeom>
          <a:noFill/>
        </p:spPr>
      </p:pic>
    </p:spTree>
    <p:extLst>
      <p:ext uri="{BB962C8B-B14F-4D97-AF65-F5344CB8AC3E}">
        <p14:creationId xmlns:p14="http://schemas.microsoft.com/office/powerpoint/2010/main" xmlns="" val="28130107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57200" y="457200"/>
            <a:ext cx="8226425"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450">
                <a:solidFill>
                  <a:srgbClr val="000000"/>
                </a:solidFill>
                <a:latin typeface="Calibri" pitchFamily="32" charset="0"/>
                <a:ea typeface="Droid Sans" charset="0"/>
                <a:cs typeface="Droid Sans" charset="0"/>
              </a:rPr>
              <a:t>Control transfer is a bi-directional data transfer using both IN and OUT endpoints.</a:t>
            </a:r>
          </a:p>
          <a:p>
            <a:pPr marL="457200" indent="-457200" algn="just" eaLnBrk="1" hangingPunct="1">
              <a:spcBef>
                <a:spcPts val="800"/>
              </a:spcBef>
              <a:buClr>
                <a:schemeClr val="accent1"/>
              </a:buClr>
              <a:buFont typeface="Wingdings" pitchFamily="2" charset="2"/>
              <a:buChar char="Ø"/>
            </a:pPr>
            <a:r>
              <a:rPr lang="en-US" sz="3450">
                <a:solidFill>
                  <a:srgbClr val="000000"/>
                </a:solidFill>
                <a:latin typeface="Calibri" pitchFamily="32" charset="0"/>
                <a:ea typeface="Droid Sans" charset="0"/>
                <a:cs typeface="Droid Sans" charset="0"/>
              </a:rPr>
              <a:t>Control transfers are generally used for initial configuration of a device by the host.</a:t>
            </a:r>
          </a:p>
          <a:p>
            <a:pPr marL="457200" indent="-457200" algn="just" eaLnBrk="1" hangingPunct="1">
              <a:spcBef>
                <a:spcPts val="800"/>
              </a:spcBef>
              <a:buClr>
                <a:schemeClr val="accent1"/>
              </a:buClr>
              <a:buFont typeface="Wingdings" pitchFamily="2" charset="2"/>
              <a:buChar char="Ø"/>
            </a:pPr>
            <a:r>
              <a:rPr lang="en-US" sz="3450">
                <a:solidFill>
                  <a:srgbClr val="000000"/>
                </a:solidFill>
                <a:latin typeface="Calibri" pitchFamily="32" charset="0"/>
                <a:ea typeface="Droid Sans" charset="0"/>
                <a:cs typeface="Droid Sans" charset="0"/>
              </a:rPr>
              <a:t>The maximum packet size is 8 bytes at low speed, 8 to 64 bytes at full speed, and 64 bytes at high speed.</a:t>
            </a:r>
          </a:p>
          <a:p>
            <a:pPr marL="457200" indent="-457200" algn="just" eaLnBrk="1" hangingPunct="1">
              <a:spcBef>
                <a:spcPts val="800"/>
              </a:spcBef>
              <a:buClr>
                <a:schemeClr val="accent1"/>
              </a:buClr>
              <a:buFont typeface="Wingdings" pitchFamily="2" charset="2"/>
              <a:buChar char="Ø"/>
            </a:pPr>
            <a:r>
              <a:rPr lang="en-US" sz="3450">
                <a:solidFill>
                  <a:srgbClr val="000000"/>
                </a:solidFill>
                <a:latin typeface="Calibri" pitchFamily="32" charset="0"/>
                <a:ea typeface="Droid Sans" charset="0"/>
                <a:cs typeface="Droid Sans" charset="0"/>
              </a:rPr>
              <a:t>A control transfer is carried out in three stages: SETUP, DATA</a:t>
            </a:r>
            <a:r>
              <a:rPr lang="en-US" sz="3200">
                <a:solidFill>
                  <a:srgbClr val="000000"/>
                </a:solidFill>
                <a:latin typeface="Calibri" pitchFamily="32" charset="0"/>
                <a:ea typeface="Droid Sans" charset="0"/>
                <a:cs typeface="Droid Sans" charset="0"/>
              </a:rPr>
              <a:t>, and STATUS.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36</a:t>
            </a:fld>
            <a:endParaRPr lang="en-IN"/>
          </a:p>
        </p:txBody>
      </p:sp>
      <p:pic>
        <p:nvPicPr>
          <p:cNvPr id="7" name="Picture 2" descr="C:\Users\student\Desktop\Untitled.png"/>
          <p:cNvPicPr>
            <a:picLocks noChangeAspect="1" noChangeArrowheads="1"/>
          </p:cNvPicPr>
          <p:nvPr/>
        </p:nvPicPr>
        <p:blipFill>
          <a:blip r:embed="rId3" cstate="print"/>
          <a:srcRect/>
          <a:stretch>
            <a:fillRect/>
          </a:stretch>
        </p:blipFill>
        <p:spPr bwMode="auto">
          <a:xfrm>
            <a:off x="7772400" y="0"/>
            <a:ext cx="838200" cy="609600"/>
          </a:xfrm>
          <a:prstGeom prst="rect">
            <a:avLst/>
          </a:prstGeom>
          <a:noFill/>
        </p:spPr>
      </p:pic>
    </p:spTree>
    <p:extLst>
      <p:ext uri="{BB962C8B-B14F-4D97-AF65-F5344CB8AC3E}">
        <p14:creationId xmlns:p14="http://schemas.microsoft.com/office/powerpoint/2010/main" xmlns="" val="26422325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457200" y="533400"/>
            <a:ext cx="8226425" cy="6019800"/>
          </a:xfrm>
          <a:prstGeom prst="rect">
            <a:avLst/>
          </a:prstGeom>
          <a:noFill/>
          <a:ln w="9525" cap="flat">
            <a:noFill/>
            <a:round/>
            <a:headEnd/>
            <a:tailEnd/>
          </a:ln>
          <a:effectLst/>
        </p:spPr>
        <p:txBody>
          <a:bodyPr lIns="90000" tIns="46800" rIns="90000" bIns="46800"/>
          <a:lstStyle/>
          <a:p>
            <a:pPr marL="342900" indent="-336550">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200" b="1">
                <a:solidFill>
                  <a:srgbClr val="FF0000"/>
                </a:solidFill>
                <a:latin typeface="Calibri" pitchFamily="32" charset="0"/>
              </a:rPr>
              <a:t>Enumeration:</a:t>
            </a:r>
          </a:p>
          <a:p>
            <a:pPr marL="465138" indent="-457200" algn="just">
              <a:spcBef>
                <a:spcPts val="800"/>
              </a:spcBef>
              <a:buClr>
                <a:schemeClr val="accent1"/>
              </a:buClr>
              <a:buFont typeface="Wingdings" pitchFamily="2" charset="2"/>
              <a:buChar char="Ø"/>
              <a:defRPr/>
            </a:pPr>
            <a:r>
              <a:rPr lang="en-US" sz="3200">
                <a:solidFill>
                  <a:srgbClr val="000000"/>
                </a:solidFill>
                <a:latin typeface="Calibri" pitchFamily="32" charset="0"/>
              </a:rPr>
              <a:t>Enumeration is a process that is used to make the host know about a device when it is plugged into a USB bus.</a:t>
            </a:r>
          </a:p>
          <a:p>
            <a:pPr marL="7938" algn="just">
              <a:spcBef>
                <a:spcPts val="800"/>
              </a:spcBef>
              <a:buClr>
                <a:schemeClr val="accent1"/>
              </a:buClr>
              <a:defRPr/>
            </a:pPr>
            <a:r>
              <a:rPr lang="en-US" sz="3200" b="1">
                <a:solidFill>
                  <a:srgbClr val="FF0000"/>
                </a:solidFill>
                <a:latin typeface="Calibri" pitchFamily="32" charset="0"/>
              </a:rPr>
              <a:t>Steps of Enumeration:</a:t>
            </a:r>
          </a:p>
          <a:p>
            <a:pPr marL="465138" lvl="1" indent="-457200" algn="just">
              <a:spcBef>
                <a:spcPts val="700"/>
              </a:spcBef>
              <a:buClr>
                <a:schemeClr val="accent1"/>
              </a:buClr>
              <a:buFont typeface="Wingdings" pitchFamily="2" charset="2"/>
              <a:buChar char="Ø"/>
              <a:defRPr/>
            </a:pPr>
            <a:r>
              <a:rPr lang="en-US" sz="2800">
                <a:solidFill>
                  <a:srgbClr val="000000"/>
                </a:solidFill>
                <a:latin typeface="Calibri" pitchFamily="32" charset="0"/>
              </a:rPr>
              <a:t>When a device is plugged in, the host will be able to know about that device because one of the data lines (D+ or D-) becomes logic high.</a:t>
            </a:r>
          </a:p>
          <a:p>
            <a:pPr marL="465138" lvl="1" indent="-457200" algn="just">
              <a:spcBef>
                <a:spcPts val="700"/>
              </a:spcBef>
              <a:buClr>
                <a:schemeClr val="accent1"/>
              </a:buClr>
              <a:buFont typeface="Wingdings" pitchFamily="2" charset="2"/>
              <a:buChar char="Ø"/>
              <a:defRPr/>
            </a:pPr>
            <a:r>
              <a:rPr lang="en-US" sz="2800">
                <a:solidFill>
                  <a:srgbClr val="000000"/>
                </a:solidFill>
                <a:latin typeface="Calibri" pitchFamily="32" charset="0"/>
              </a:rPr>
              <a:t>The device can be placed in a known state when the host sends a USB reset signal. The reset device responds to address 0.</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37</a:t>
            </a:fld>
            <a:endParaRPr lang="en-IN"/>
          </a:p>
        </p:txBody>
      </p:sp>
      <p:pic>
        <p:nvPicPr>
          <p:cNvPr id="8" name="Picture 2" descr="C:\Users\student\Desktop\Untitled.png"/>
          <p:cNvPicPr>
            <a:picLocks noChangeAspect="1" noChangeArrowheads="1"/>
          </p:cNvPicPr>
          <p:nvPr/>
        </p:nvPicPr>
        <p:blipFill>
          <a:blip r:embed="rId3" cstate="print"/>
          <a:srcRect/>
          <a:stretch>
            <a:fillRect/>
          </a:stretch>
        </p:blipFill>
        <p:spPr bwMode="auto">
          <a:xfrm>
            <a:off x="7848600" y="228600"/>
            <a:ext cx="914400" cy="685800"/>
          </a:xfrm>
          <a:prstGeom prst="rect">
            <a:avLst/>
          </a:prstGeom>
          <a:noFill/>
        </p:spPr>
      </p:pic>
    </p:spTree>
    <p:extLst>
      <p:ext uri="{BB962C8B-B14F-4D97-AF65-F5344CB8AC3E}">
        <p14:creationId xmlns:p14="http://schemas.microsoft.com/office/powerpoint/2010/main" xmlns="" val="668815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457200" y="457200"/>
            <a:ext cx="8226425" cy="5943600"/>
          </a:xfrm>
          <a:prstGeom prst="rect">
            <a:avLst/>
          </a:prstGeom>
          <a:noFill/>
          <a:ln w="9525" cap="flat">
            <a:noFill/>
            <a:round/>
            <a:headEnd/>
            <a:tailEnd/>
          </a:ln>
          <a:effectLst/>
        </p:spPr>
        <p:txBody>
          <a:bodyPr lIns="90000" tIns="46800" rIns="90000" bIns="46800"/>
          <a:lstStyle/>
          <a:p>
            <a:pPr marL="511175" lvl="1" indent="-511175" algn="just">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r>
              <a:rPr lang="en-US" sz="2600">
                <a:solidFill>
                  <a:srgbClr val="000000"/>
                </a:solidFill>
                <a:latin typeface="Calibri" pitchFamily="32" charset="0"/>
              </a:rPr>
              <a:t>Using a Get Descriptor command, the host sends a request on address 0 to the device to find out its maximum packet size.</a:t>
            </a:r>
          </a:p>
          <a:p>
            <a:pPr marL="511175" lvl="1" indent="-511175" algn="just">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r>
              <a:rPr lang="en-US" sz="2600">
                <a:solidFill>
                  <a:srgbClr val="000000"/>
                </a:solidFill>
                <a:latin typeface="Calibri" pitchFamily="32" charset="0"/>
              </a:rPr>
              <a:t>The device sends small portion of </a:t>
            </a:r>
            <a:r>
              <a:rPr lang="en-US" sz="2600" smtClean="0">
                <a:solidFill>
                  <a:srgbClr val="000000"/>
                </a:solidFill>
                <a:latin typeface="Calibri" pitchFamily="32" charset="0"/>
              </a:rPr>
              <a:t>devicedescriptor </a:t>
            </a:r>
            <a:r>
              <a:rPr lang="en-US" sz="2600">
                <a:solidFill>
                  <a:srgbClr val="000000"/>
                </a:solidFill>
                <a:latin typeface="Calibri" pitchFamily="32" charset="0"/>
              </a:rPr>
              <a:t>and responds to the host.</a:t>
            </a:r>
          </a:p>
          <a:p>
            <a:pPr marL="511175" lvl="1" indent="-511175" algn="just">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r>
              <a:rPr lang="en-US" sz="2600">
                <a:solidFill>
                  <a:srgbClr val="000000"/>
                </a:solidFill>
                <a:latin typeface="Calibri" pitchFamily="32" charset="0"/>
              </a:rPr>
              <a:t>The host sends a USB reset again.</a:t>
            </a:r>
          </a:p>
          <a:p>
            <a:pPr marL="511175" lvl="1" indent="-511175" algn="just">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r>
              <a:rPr lang="en-US" sz="2600">
                <a:solidFill>
                  <a:srgbClr val="000000"/>
                </a:solidFill>
                <a:latin typeface="Calibri" pitchFamily="32" charset="0"/>
              </a:rPr>
              <a:t>Set Address Request command is sent by the host to the device so that a unique address is assigned to the device. </a:t>
            </a:r>
            <a:endParaRPr lang="en-US" sz="2600" smtClean="0">
              <a:solidFill>
                <a:srgbClr val="000000"/>
              </a:solidFill>
              <a:latin typeface="Calibri" pitchFamily="32" charset="0"/>
            </a:endParaRPr>
          </a:p>
          <a:p>
            <a:pPr marL="511175" lvl="1" indent="-511175" algn="just">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r>
              <a:rPr lang="en-US" sz="2600" smtClean="0">
                <a:solidFill>
                  <a:srgbClr val="000000"/>
                </a:solidFill>
                <a:latin typeface="Calibri" pitchFamily="32" charset="0"/>
              </a:rPr>
              <a:t>After </a:t>
            </a:r>
            <a:r>
              <a:rPr lang="en-US" sz="2600">
                <a:solidFill>
                  <a:srgbClr val="000000"/>
                </a:solidFill>
                <a:latin typeface="Calibri" pitchFamily="32" charset="0"/>
              </a:rPr>
              <a:t>the request is made, the device assumes the new address. </a:t>
            </a:r>
            <a:endParaRPr lang="en-US" sz="2600" smtClean="0">
              <a:solidFill>
                <a:srgbClr val="000000"/>
              </a:solidFill>
              <a:latin typeface="Calibri" pitchFamily="32" charset="0"/>
            </a:endParaRPr>
          </a:p>
          <a:p>
            <a:pPr marL="511175" lvl="1" indent="-511175" algn="just">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r>
              <a:rPr lang="en-US" sz="2600" smtClean="0">
                <a:solidFill>
                  <a:srgbClr val="000000"/>
                </a:solidFill>
                <a:latin typeface="Calibri" pitchFamily="32" charset="0"/>
              </a:rPr>
              <a:t>Once </a:t>
            </a:r>
            <a:r>
              <a:rPr lang="en-US" sz="2600">
                <a:solidFill>
                  <a:srgbClr val="000000"/>
                </a:solidFill>
                <a:latin typeface="Calibri" pitchFamily="32" charset="0"/>
              </a:rPr>
              <a:t>the device assumes </a:t>
            </a:r>
            <a:r>
              <a:rPr lang="en-US" sz="2600" smtClean="0">
                <a:solidFill>
                  <a:srgbClr val="000000"/>
                </a:solidFill>
                <a:latin typeface="Calibri" pitchFamily="32" charset="0"/>
              </a:rPr>
              <a:t>new </a:t>
            </a:r>
            <a:r>
              <a:rPr lang="en-US" sz="2600">
                <a:solidFill>
                  <a:srgbClr val="000000"/>
                </a:solidFill>
                <a:latin typeface="Calibri" pitchFamily="32" charset="0"/>
              </a:rPr>
              <a:t>address the host is free to reset any other newly plugged in devices on the bus.</a:t>
            </a:r>
          </a:p>
          <a:p>
            <a:pPr marL="738188" lvl="1" indent="-279400">
              <a:spcBef>
                <a:spcPts val="700"/>
              </a:spcBef>
              <a:buClrTx/>
              <a:buFontTx/>
              <a:buNone/>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pPr>
            <a:endParaRPr lang="en-US" sz="2800">
              <a:solidFill>
                <a:srgbClr val="000000"/>
              </a:solidFill>
              <a:latin typeface="Calibri" pitchFamily="32"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38</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696200" y="0"/>
            <a:ext cx="990600" cy="609600"/>
          </a:xfrm>
          <a:prstGeom prst="rect">
            <a:avLst/>
          </a:prstGeom>
          <a:noFill/>
        </p:spPr>
      </p:pic>
    </p:spTree>
    <p:extLst>
      <p:ext uri="{BB962C8B-B14F-4D97-AF65-F5344CB8AC3E}">
        <p14:creationId xmlns:p14="http://schemas.microsoft.com/office/powerpoint/2010/main" xmlns="" val="28482325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457200" y="457200"/>
            <a:ext cx="8226425" cy="581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1pPr>
            <a:lvl2pPr marL="736600" indent="-279400"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2pPr>
            <a:lvl3pPr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3pPr>
            <a:lvl4pPr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4pPr>
            <a:lvl5pPr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9pPr>
          </a:lstStyle>
          <a:p>
            <a:pPr marL="508000" lvl="1" indent="-508000" algn="just" eaLnBrk="1" hangingPunct="1">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r>
              <a:rPr lang="en-US" sz="2850">
                <a:solidFill>
                  <a:srgbClr val="000000"/>
                </a:solidFill>
                <a:latin typeface="Calibri" pitchFamily="32" charset="0"/>
                <a:ea typeface="Droid Sans" charset="0"/>
                <a:cs typeface="Droid Sans" charset="0"/>
              </a:rPr>
              <a:t>The host sends a Get Device Descriptor request to retrieve the complete device descriptor, gathering information such as manufacturer, type of device, and maximum control packet size.</a:t>
            </a:r>
          </a:p>
          <a:p>
            <a:pPr marL="508000" lvl="1" indent="-508000" algn="just" eaLnBrk="1" hangingPunct="1">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r>
              <a:rPr lang="en-US" sz="2850">
                <a:solidFill>
                  <a:srgbClr val="000000"/>
                </a:solidFill>
                <a:latin typeface="Calibri" pitchFamily="32" charset="0"/>
                <a:ea typeface="Droid Sans" charset="0"/>
                <a:cs typeface="Droid Sans" charset="0"/>
              </a:rPr>
              <a:t>The host sends a Get Configuration Descriptors request to receive the device’s configuration data, such as power requirements and the types and number of interfaces supported.</a:t>
            </a:r>
          </a:p>
          <a:p>
            <a:pPr marL="508000" lvl="1" indent="-508000" algn="just" eaLnBrk="1" hangingPunct="1">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r>
              <a:rPr lang="en-US" sz="2850">
                <a:solidFill>
                  <a:srgbClr val="000000"/>
                </a:solidFill>
                <a:latin typeface="Calibri" pitchFamily="32" charset="0"/>
                <a:ea typeface="Droid Sans" charset="0"/>
                <a:cs typeface="Droid Sans" charset="0"/>
              </a:rPr>
              <a:t>The host may request any additional descriptors from the </a:t>
            </a:r>
            <a:r>
              <a:rPr lang="en-US" sz="2850" smtClean="0">
                <a:solidFill>
                  <a:srgbClr val="000000"/>
                </a:solidFill>
                <a:latin typeface="Calibri" pitchFamily="32" charset="0"/>
                <a:ea typeface="Droid Sans" charset="0"/>
                <a:cs typeface="Droid Sans" charset="0"/>
              </a:rPr>
              <a:t>device.</a:t>
            </a:r>
          </a:p>
          <a:p>
            <a:pPr marL="508000" lvl="1" indent="-508000" algn="just" eaLnBrk="1" hangingPunct="1">
              <a:spcBef>
                <a:spcPts val="700"/>
              </a:spcBef>
              <a:buClr>
                <a:schemeClr val="accent1"/>
              </a:buClr>
              <a:buFont typeface="Wingdings" charset="2"/>
              <a:buChar char=""/>
              <a:tabLst>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pPr>
            <a:r>
              <a:rPr lang="en-US" sz="2850" smtClean="0">
                <a:solidFill>
                  <a:srgbClr val="000000"/>
                </a:solidFill>
                <a:latin typeface="Calibri" pitchFamily="32" charset="0"/>
                <a:ea typeface="Droid Sans" charset="0"/>
                <a:cs typeface="Droid Sans" charset="0"/>
              </a:rPr>
              <a:t>The </a:t>
            </a:r>
            <a:r>
              <a:rPr lang="en-US" sz="2850">
                <a:solidFill>
                  <a:srgbClr val="000000"/>
                </a:solidFill>
                <a:latin typeface="Calibri" pitchFamily="32" charset="0"/>
                <a:ea typeface="Droid Sans" charset="0"/>
                <a:cs typeface="Droid Sans" charset="0"/>
              </a:rPr>
              <a:t>host and the device initial communication is carried out using control transfer type of data flow.</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39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0"/>
            <a:ext cx="838200" cy="609600"/>
          </a:xfrm>
          <a:prstGeom prst="rect">
            <a:avLst/>
          </a:prstGeom>
          <a:noFill/>
        </p:spPr>
      </p:pic>
    </p:spTree>
    <p:extLst>
      <p:ext uri="{BB962C8B-B14F-4D97-AF65-F5344CB8AC3E}">
        <p14:creationId xmlns:p14="http://schemas.microsoft.com/office/powerpoint/2010/main" xmlns="" val="4310368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09600" y="914400"/>
            <a:ext cx="7620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3375" indent="-33337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marL="457200" indent="-457200" algn="just" eaLnBrk="1" hangingPunct="1">
              <a:lnSpc>
                <a:spcPct val="80000"/>
              </a:lnSpc>
              <a:spcBef>
                <a:spcPts val="750"/>
              </a:spcBef>
              <a:buClr>
                <a:srgbClr val="FF6600"/>
              </a:buClr>
              <a:buFont typeface="Wingdings" pitchFamily="2" charset="2"/>
              <a:buChar char="Ø"/>
            </a:pPr>
            <a:r>
              <a:rPr lang="en-US" sz="2800" dirty="0">
                <a:solidFill>
                  <a:srgbClr val="000000"/>
                </a:solidFill>
                <a:latin typeface="Calibri" pitchFamily="32" charset="0"/>
                <a:ea typeface="Droid Sans" charset="0"/>
                <a:cs typeface="Droid Sans" charset="0"/>
              </a:rPr>
              <a:t>About 127 devices can be supported by the USB bus. These 127 devices are limited by the 7 bit address field where in address 0 is not used which has a special purpose.</a:t>
            </a:r>
          </a:p>
          <a:p>
            <a:pPr marL="457200" indent="-457200" algn="just" eaLnBrk="1" hangingPunct="1">
              <a:lnSpc>
                <a:spcPct val="80000"/>
              </a:lnSpc>
              <a:spcBef>
                <a:spcPts val="750"/>
              </a:spcBef>
              <a:buClr>
                <a:srgbClr val="FF6600"/>
              </a:buClr>
              <a:buFont typeface="Wingdings" pitchFamily="2" charset="2"/>
              <a:buChar char="Ø"/>
            </a:pPr>
            <a:r>
              <a:rPr lang="en-US" sz="2800" dirty="0">
                <a:solidFill>
                  <a:srgbClr val="000000"/>
                </a:solidFill>
                <a:latin typeface="Calibri" pitchFamily="32" charset="0"/>
                <a:ea typeface="Droid Sans" charset="0"/>
                <a:cs typeface="Droid Sans" charset="0"/>
              </a:rPr>
              <a:t>These devices are connected through a four wire serial cable of about three or five meters in length.</a:t>
            </a:r>
          </a:p>
          <a:p>
            <a:pPr marL="457200" indent="-457200" algn="just" eaLnBrk="1" hangingPunct="1">
              <a:lnSpc>
                <a:spcPct val="80000"/>
              </a:lnSpc>
              <a:spcBef>
                <a:spcPts val="750"/>
              </a:spcBef>
              <a:buClr>
                <a:srgbClr val="FF6600"/>
              </a:buClr>
              <a:buFont typeface="Wingdings" pitchFamily="2" charset="2"/>
              <a:buChar char="Ø"/>
            </a:pPr>
            <a:r>
              <a:rPr lang="en-US" sz="2800" dirty="0">
                <a:solidFill>
                  <a:srgbClr val="000000"/>
                </a:solidFill>
                <a:latin typeface="Calibri" pitchFamily="32" charset="0"/>
                <a:ea typeface="Droid Sans" charset="0"/>
                <a:cs typeface="Droid Sans" charset="0"/>
              </a:rPr>
              <a:t>Hubs will be used in connection of many USB devices connected to same bus which can have 4-16 ports.</a:t>
            </a:r>
          </a:p>
          <a:p>
            <a:pPr marL="457200" indent="-457200" algn="just" eaLnBrk="1" hangingPunct="1">
              <a:lnSpc>
                <a:spcPct val="80000"/>
              </a:lnSpc>
              <a:spcBef>
                <a:spcPts val="750"/>
              </a:spcBef>
              <a:buClr>
                <a:srgbClr val="FF6600"/>
              </a:buClr>
              <a:buFont typeface="Wingdings" pitchFamily="2" charset="2"/>
              <a:buChar char="Ø"/>
            </a:pPr>
            <a:r>
              <a:rPr lang="en-US" sz="2800" dirty="0">
                <a:solidFill>
                  <a:srgbClr val="000000"/>
                </a:solidFill>
                <a:latin typeface="Calibri" pitchFamily="32" charset="0"/>
                <a:ea typeface="Droid Sans" charset="0"/>
                <a:cs typeface="Droid Sans" charset="0"/>
              </a:rPr>
              <a:t>USB connections can be extended by plugging into a hub which can be plugged into another hub. The maximum number of tiers permitted is six.</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772400" y="228600"/>
            <a:ext cx="990600" cy="609599"/>
          </a:xfrm>
          <a:prstGeom prst="rect">
            <a:avLst/>
          </a:prstGeom>
          <a:noFill/>
        </p:spPr>
      </p:pic>
    </p:spTree>
    <p:extLst>
      <p:ext uri="{BB962C8B-B14F-4D97-AF65-F5344CB8AC3E}">
        <p14:creationId xmlns:p14="http://schemas.microsoft.com/office/powerpoint/2010/main" xmlns="" val="1816920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57200" y="735012"/>
            <a:ext cx="8226425" cy="581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After the device is addressed, the device will not be ready to function. It will be in an un-configured state.</a:t>
            </a:r>
          </a:p>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Once the host gathers suitable information about the device, the device can be configured by loading a device driver which suits the device. This is done by Set Configuration request.</a:t>
            </a:r>
          </a:p>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After the request is sent, the device has been configured. Then it is ready to respond to device specific requests (can receive data from and send data </a:t>
            </a:r>
            <a:r>
              <a:rPr lang="en-US" sz="3050">
                <a:solidFill>
                  <a:srgbClr val="000000"/>
                </a:solidFill>
                <a:latin typeface="Calibri" pitchFamily="32" charset="0"/>
                <a:ea typeface="Droid Sans" charset="0"/>
                <a:cs typeface="Droid Sans" charset="0"/>
              </a:rPr>
              <a:t>to the host.)</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40</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0"/>
            <a:ext cx="838200" cy="685800"/>
          </a:xfrm>
          <a:prstGeom prst="rect">
            <a:avLst/>
          </a:prstGeom>
          <a:noFill/>
        </p:spPr>
      </p:pic>
    </p:spTree>
    <p:extLst>
      <p:ext uri="{BB962C8B-B14F-4D97-AF65-F5344CB8AC3E}">
        <p14:creationId xmlns:p14="http://schemas.microsoft.com/office/powerpoint/2010/main" xmlns="" val="2026818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457200" y="503238"/>
            <a:ext cx="8226425"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eaLnBrk="1" hangingPunct="1">
              <a:buClrTx/>
              <a:buFontTx/>
              <a:buNone/>
            </a:pPr>
            <a:r>
              <a:rPr lang="en-US" sz="4000" b="1">
                <a:solidFill>
                  <a:srgbClr val="00B050"/>
                </a:solidFill>
                <a:latin typeface="Calibri" pitchFamily="32" charset="0"/>
                <a:ea typeface="Droid Sans" charset="0"/>
                <a:cs typeface="Droid Sans" charset="0"/>
              </a:rPr>
              <a:t>DESCRIPTORS</a:t>
            </a:r>
          </a:p>
        </p:txBody>
      </p:sp>
      <p:sp>
        <p:nvSpPr>
          <p:cNvPr id="49155" name="Text Box 2"/>
          <p:cNvSpPr txBox="1">
            <a:spLocks noChangeArrowheads="1"/>
          </p:cNvSpPr>
          <p:nvPr/>
        </p:nvSpPr>
        <p:spPr bwMode="auto">
          <a:xfrm>
            <a:off x="457200" y="1192212"/>
            <a:ext cx="8226425" cy="513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There are a hierarchy of descriptors that each and every USB device will have. </a:t>
            </a:r>
            <a:endParaRPr lang="en-US" sz="3200" smtClean="0">
              <a:solidFill>
                <a:srgbClr val="000000"/>
              </a:solidFill>
              <a:latin typeface="Calibri" pitchFamily="32" charset="0"/>
              <a:ea typeface="Droid Sans" charset="0"/>
              <a:cs typeface="Droid Sans" charset="0"/>
            </a:endParaRPr>
          </a:p>
          <a:p>
            <a:pPr marL="457200" indent="-457200" algn="just" eaLnBrk="1" hangingPunct="1">
              <a:spcBef>
                <a:spcPts val="800"/>
              </a:spcBef>
              <a:buClr>
                <a:schemeClr val="accent1"/>
              </a:buClr>
              <a:buFont typeface="Wingdings" pitchFamily="2" charset="2"/>
              <a:buChar char="Ø"/>
            </a:pPr>
            <a:r>
              <a:rPr lang="en-US" sz="3200" smtClean="0">
                <a:solidFill>
                  <a:srgbClr val="000000"/>
                </a:solidFill>
                <a:latin typeface="Calibri" pitchFamily="32" charset="0"/>
                <a:ea typeface="Droid Sans" charset="0"/>
                <a:cs typeface="Droid Sans" charset="0"/>
              </a:rPr>
              <a:t>These </a:t>
            </a:r>
            <a:r>
              <a:rPr lang="en-US" sz="3200">
                <a:solidFill>
                  <a:srgbClr val="000000"/>
                </a:solidFill>
                <a:latin typeface="Calibri" pitchFamily="32" charset="0"/>
                <a:ea typeface="Droid Sans" charset="0"/>
                <a:cs typeface="Droid Sans" charset="0"/>
              </a:rPr>
              <a:t>descriptors describe various features of the device like the manufacturer ID, the version of the device, the version of USB it supports, what the device is, its power requirements, the number and type of endpoints etc.</a:t>
            </a:r>
          </a:p>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The most common USB descriptors are listed below.</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41</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228600"/>
            <a:ext cx="838200" cy="685800"/>
          </a:xfrm>
          <a:prstGeom prst="rect">
            <a:avLst/>
          </a:prstGeom>
          <a:noFill/>
        </p:spPr>
      </p:pic>
    </p:spTree>
    <p:extLst>
      <p:ext uri="{BB962C8B-B14F-4D97-AF65-F5344CB8AC3E}">
        <p14:creationId xmlns:p14="http://schemas.microsoft.com/office/powerpoint/2010/main" xmlns="" val="3194487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7200" y="457200"/>
            <a:ext cx="822642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1pPr>
            <a:lvl2pPr marL="736600" indent="-279400"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2pPr>
            <a:lvl3pPr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3pPr>
            <a:lvl4pPr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4pPr>
            <a:lvl5pPr eaLnBrk="0" hangingPunc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36600" algn="l"/>
                <a:tab pos="1184275" algn="l"/>
                <a:tab pos="1633538" algn="l"/>
                <a:tab pos="2082800" algn="l"/>
                <a:tab pos="2532063" algn="l"/>
                <a:tab pos="2981325" algn="l"/>
                <a:tab pos="3430588" algn="l"/>
                <a:tab pos="3879850" algn="l"/>
                <a:tab pos="4329113" algn="l"/>
                <a:tab pos="4778375" algn="l"/>
                <a:tab pos="5227638" algn="l"/>
                <a:tab pos="5676900" algn="l"/>
                <a:tab pos="6126163" algn="l"/>
                <a:tab pos="6575425" algn="l"/>
                <a:tab pos="7024688" algn="l"/>
                <a:tab pos="7473950" algn="l"/>
                <a:tab pos="7923213" algn="l"/>
                <a:tab pos="8372475" algn="l"/>
                <a:tab pos="8821738" algn="l"/>
                <a:tab pos="9271000" algn="l"/>
                <a:tab pos="9720263" algn="l"/>
              </a:tabLst>
              <a:defRPr>
                <a:solidFill>
                  <a:schemeClr val="bg1"/>
                </a:solidFill>
                <a:latin typeface="Arial" charset="0"/>
              </a:defRPr>
            </a:lvl9pPr>
          </a:lstStyle>
          <a:p>
            <a:pPr marL="914400" lvl="1" indent="-457200" algn="just" eaLnBrk="1" hangingPunct="1">
              <a:spcBef>
                <a:spcPts val="700"/>
              </a:spcBef>
              <a:buClr>
                <a:schemeClr val="accent1"/>
              </a:buClr>
              <a:buFont typeface="Wingdings" pitchFamily="2" charset="2"/>
              <a:buChar char="Ø"/>
            </a:pPr>
            <a:r>
              <a:rPr lang="en-US" sz="2800">
                <a:solidFill>
                  <a:srgbClr val="000000"/>
                </a:solidFill>
                <a:latin typeface="Calibri" pitchFamily="32" charset="0"/>
                <a:ea typeface="Droid Sans" charset="0"/>
                <a:cs typeface="Droid Sans" charset="0"/>
              </a:rPr>
              <a:t>Device descriptors.</a:t>
            </a:r>
          </a:p>
          <a:p>
            <a:pPr marL="914400" lvl="1" indent="-457200" algn="just" eaLnBrk="1" hangingPunct="1">
              <a:spcBef>
                <a:spcPts val="700"/>
              </a:spcBef>
              <a:buClr>
                <a:schemeClr val="accent1"/>
              </a:buClr>
              <a:buFont typeface="Wingdings" pitchFamily="2" charset="2"/>
              <a:buChar char="Ø"/>
            </a:pPr>
            <a:r>
              <a:rPr lang="en-US" sz="2800">
                <a:solidFill>
                  <a:srgbClr val="000000"/>
                </a:solidFill>
                <a:latin typeface="Calibri" pitchFamily="32" charset="0"/>
                <a:ea typeface="Droid Sans" charset="0"/>
                <a:cs typeface="Droid Sans" charset="0"/>
              </a:rPr>
              <a:t>Configuration descriptors.</a:t>
            </a:r>
          </a:p>
          <a:p>
            <a:pPr marL="914400" lvl="1" indent="-457200" algn="just" eaLnBrk="1" hangingPunct="1">
              <a:spcBef>
                <a:spcPts val="700"/>
              </a:spcBef>
              <a:buClr>
                <a:schemeClr val="accent1"/>
              </a:buClr>
              <a:buFont typeface="Wingdings" pitchFamily="2" charset="2"/>
              <a:buChar char="Ø"/>
            </a:pPr>
            <a:r>
              <a:rPr lang="en-US" sz="2800">
                <a:solidFill>
                  <a:srgbClr val="000000"/>
                </a:solidFill>
                <a:latin typeface="Calibri" pitchFamily="32" charset="0"/>
                <a:ea typeface="Droid Sans" charset="0"/>
                <a:cs typeface="Droid Sans" charset="0"/>
              </a:rPr>
              <a:t>Interface descriptors.</a:t>
            </a:r>
          </a:p>
          <a:p>
            <a:pPr marL="914400" lvl="1" indent="-457200" algn="just" eaLnBrk="1" hangingPunct="1">
              <a:spcBef>
                <a:spcPts val="700"/>
              </a:spcBef>
              <a:buClr>
                <a:schemeClr val="accent1"/>
              </a:buClr>
              <a:buFont typeface="Wingdings" pitchFamily="2" charset="2"/>
              <a:buChar char="Ø"/>
            </a:pPr>
            <a:r>
              <a:rPr lang="en-US" sz="2800">
                <a:solidFill>
                  <a:srgbClr val="000000"/>
                </a:solidFill>
                <a:latin typeface="Calibri" pitchFamily="32" charset="0"/>
                <a:ea typeface="Droid Sans" charset="0"/>
                <a:cs typeface="Droid Sans" charset="0"/>
              </a:rPr>
              <a:t>HID descriptors</a:t>
            </a:r>
          </a:p>
          <a:p>
            <a:pPr marL="914400" lvl="1" indent="-457200" algn="just" eaLnBrk="1" hangingPunct="1">
              <a:spcBef>
                <a:spcPts val="700"/>
              </a:spcBef>
              <a:buClr>
                <a:schemeClr val="accent1"/>
              </a:buClr>
              <a:buFont typeface="Wingdings" pitchFamily="2" charset="2"/>
              <a:buChar char="Ø"/>
            </a:pPr>
            <a:r>
              <a:rPr lang="en-US" sz="2800">
                <a:solidFill>
                  <a:srgbClr val="000000"/>
                </a:solidFill>
                <a:latin typeface="Calibri" pitchFamily="32" charset="0"/>
                <a:ea typeface="Droid Sans" charset="0"/>
                <a:cs typeface="Droid Sans" charset="0"/>
              </a:rPr>
              <a:t>Endpoint descriptors.</a:t>
            </a:r>
          </a:p>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The hierarchical structure of the descriptors is shown in the figure below.</a:t>
            </a:r>
          </a:p>
          <a:p>
            <a:pPr marL="457200" indent="-457200" algn="just" eaLnBrk="1" hangingPunct="1">
              <a:spcBef>
                <a:spcPts val="800"/>
              </a:spcBef>
              <a:buClr>
                <a:schemeClr val="accent1"/>
              </a:buClr>
              <a:buFont typeface="Wingdings" pitchFamily="2" charset="2"/>
              <a:buChar char="Ø"/>
            </a:pPr>
            <a:r>
              <a:rPr lang="en-US" sz="3150">
                <a:solidFill>
                  <a:srgbClr val="000000"/>
                </a:solidFill>
                <a:latin typeface="Calibri" pitchFamily="32" charset="0"/>
                <a:ea typeface="Droid Sans" charset="0"/>
                <a:cs typeface="Droid Sans" charset="0"/>
              </a:rPr>
              <a:t>As seen in the diagram, at the top of </a:t>
            </a:r>
            <a:r>
              <a:rPr lang="en-US" sz="3150" smtClean="0">
                <a:solidFill>
                  <a:srgbClr val="000000"/>
                </a:solidFill>
                <a:latin typeface="Calibri" pitchFamily="32" charset="0"/>
                <a:ea typeface="Droid Sans" charset="0"/>
                <a:cs typeface="Droid Sans" charset="0"/>
              </a:rPr>
              <a:t>the hierarchy device </a:t>
            </a:r>
            <a:r>
              <a:rPr lang="en-US" sz="3150">
                <a:solidFill>
                  <a:srgbClr val="000000"/>
                </a:solidFill>
                <a:latin typeface="Calibri" pitchFamily="32" charset="0"/>
                <a:ea typeface="Droid Sans" charset="0"/>
                <a:cs typeface="Droid Sans" charset="0"/>
              </a:rPr>
              <a:t>descriptor is </a:t>
            </a:r>
            <a:r>
              <a:rPr lang="en-US" sz="3150" smtClean="0">
                <a:solidFill>
                  <a:srgbClr val="000000"/>
                </a:solidFill>
                <a:latin typeface="Calibri" pitchFamily="32" charset="0"/>
                <a:ea typeface="Droid Sans" charset="0"/>
                <a:cs typeface="Droid Sans" charset="0"/>
              </a:rPr>
              <a:t>present followed </a:t>
            </a:r>
            <a:r>
              <a:rPr lang="en-US" sz="3150">
                <a:solidFill>
                  <a:srgbClr val="000000"/>
                </a:solidFill>
                <a:latin typeface="Calibri" pitchFamily="32" charset="0"/>
                <a:ea typeface="Droid Sans" charset="0"/>
                <a:cs typeface="Droid Sans" charset="0"/>
              </a:rPr>
              <a:t>by </a:t>
            </a:r>
            <a:r>
              <a:rPr lang="en-US" sz="3150" smtClean="0">
                <a:solidFill>
                  <a:srgbClr val="000000"/>
                </a:solidFill>
                <a:latin typeface="Calibri" pitchFamily="32" charset="0"/>
                <a:ea typeface="Droid Sans" charset="0"/>
                <a:cs typeface="Droid Sans" charset="0"/>
              </a:rPr>
              <a:t>configuration descriptor</a:t>
            </a:r>
            <a:r>
              <a:rPr lang="en-US" sz="3150">
                <a:solidFill>
                  <a:srgbClr val="000000"/>
                </a:solidFill>
                <a:latin typeface="Calibri" pitchFamily="32" charset="0"/>
                <a:ea typeface="Droid Sans" charset="0"/>
                <a:cs typeface="Droid Sans" charset="0"/>
              </a:rPr>
              <a:t>, interface descriptor and finally endpoint descriptor.</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42</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152400"/>
            <a:ext cx="838200" cy="685800"/>
          </a:xfrm>
          <a:prstGeom prst="rect">
            <a:avLst/>
          </a:prstGeom>
          <a:noFill/>
        </p:spPr>
      </p:pic>
    </p:spTree>
    <p:extLst>
      <p:ext uri="{BB962C8B-B14F-4D97-AF65-F5344CB8AC3E}">
        <p14:creationId xmlns:p14="http://schemas.microsoft.com/office/powerpoint/2010/main" xmlns="" val="39815295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57200" y="609600"/>
            <a:ext cx="822642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The HID descriptor always follows the interface descriptor when the interface belongs to the HID class.</a:t>
            </a:r>
          </a:p>
          <a:p>
            <a:pPr marL="457200" indent="-457200" algn="just" eaLnBrk="1" hangingPunct="1">
              <a:spcBef>
                <a:spcPts val="800"/>
              </a:spcBef>
              <a:buClr>
                <a:schemeClr val="accent1"/>
              </a:buClr>
              <a:buFont typeface="Wingdings" pitchFamily="2" charset="2"/>
              <a:buChar char="Ø"/>
            </a:pPr>
            <a:r>
              <a:rPr lang="en-US" sz="3200">
                <a:solidFill>
                  <a:srgbClr val="000000"/>
                </a:solidFill>
                <a:latin typeface="Calibri" pitchFamily="32" charset="0"/>
                <a:ea typeface="Droid Sans" charset="0"/>
                <a:cs typeface="Droid Sans" charset="0"/>
              </a:rPr>
              <a:t>There is a common format for all the descriptors i.e. the first byte (</a:t>
            </a:r>
            <a:r>
              <a:rPr lang="en-US" sz="3200" err="1">
                <a:solidFill>
                  <a:srgbClr val="000000"/>
                </a:solidFill>
                <a:latin typeface="Calibri" pitchFamily="32" charset="0"/>
                <a:ea typeface="Droid Sans" charset="0"/>
                <a:cs typeface="Droid Sans" charset="0"/>
              </a:rPr>
              <a:t>bLength</a:t>
            </a:r>
            <a:r>
              <a:rPr lang="en-US" sz="3200">
                <a:solidFill>
                  <a:srgbClr val="000000"/>
                </a:solidFill>
                <a:latin typeface="Calibri" pitchFamily="32" charset="0"/>
                <a:ea typeface="Droid Sans" charset="0"/>
                <a:cs typeface="Droid Sans" charset="0"/>
              </a:rPr>
              <a:t>) specifies the length of the descriptor and the second byte (bDescriptorType) indicates the descriptor type.</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43</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772400" y="0"/>
            <a:ext cx="838200" cy="685800"/>
          </a:xfrm>
          <a:prstGeom prst="rect">
            <a:avLst/>
          </a:prstGeom>
          <a:noFill/>
        </p:spPr>
      </p:pic>
    </p:spTree>
    <p:extLst>
      <p:ext uri="{BB962C8B-B14F-4D97-AF65-F5344CB8AC3E}">
        <p14:creationId xmlns:p14="http://schemas.microsoft.com/office/powerpoint/2010/main" xmlns="" val="37806271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457200" y="304800"/>
            <a:ext cx="8226425"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5222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0075" y="914400"/>
            <a:ext cx="794385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44</a:t>
            </a:fld>
            <a:endParaRPr lang="en-IN"/>
          </a:p>
        </p:txBody>
      </p:sp>
      <p:sp>
        <p:nvSpPr>
          <p:cNvPr id="6" name="Rectangle 5"/>
          <p:cNvSpPr/>
          <p:nvPr/>
        </p:nvSpPr>
        <p:spPr>
          <a:xfrm>
            <a:off x="2933827" y="457200"/>
            <a:ext cx="3276346" cy="430887"/>
          </a:xfrm>
          <a:prstGeom prst="rect">
            <a:avLst/>
          </a:prstGeom>
        </p:spPr>
        <p:txBody>
          <a:bodyPr wrap="none">
            <a:spAutoFit/>
          </a:bodyPr>
          <a:lstStyle/>
          <a:p>
            <a:r>
              <a:rPr lang="en-IN" sz="2200" b="1">
                <a:solidFill>
                  <a:srgbClr val="00B050"/>
                </a:solidFill>
                <a:latin typeface="Times New Roman" pitchFamily="18" charset="0"/>
                <a:cs typeface="Times New Roman" pitchFamily="18" charset="0"/>
              </a:rPr>
              <a:t>USB descriptor hierarchy</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848600" y="152400"/>
            <a:ext cx="838200" cy="685800"/>
          </a:xfrm>
          <a:prstGeom prst="rect">
            <a:avLst/>
          </a:prstGeom>
          <a:noFill/>
        </p:spPr>
      </p:pic>
    </p:spTree>
    <p:extLst>
      <p:ext uri="{BB962C8B-B14F-4D97-AF65-F5344CB8AC3E}">
        <p14:creationId xmlns:p14="http://schemas.microsoft.com/office/powerpoint/2010/main" xmlns="" val="19862399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457200" y="381000"/>
            <a:ext cx="8226425" cy="6172200"/>
          </a:xfrm>
          <a:prstGeom prst="rect">
            <a:avLst/>
          </a:prstGeom>
          <a:noFill/>
          <a:ln w="9525" cap="flat">
            <a:noFill/>
            <a:round/>
            <a:headEnd/>
            <a:tailEnd/>
          </a:ln>
          <a:effectLst/>
        </p:spPr>
        <p:txBody>
          <a:bodyPr lIns="90000" tIns="46800" rIns="90000" bIns="46800"/>
          <a:lstStyle/>
          <a:p>
            <a:pPr marL="342900" indent="-336550">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200" b="1">
                <a:solidFill>
                  <a:srgbClr val="00B050"/>
                </a:solidFill>
                <a:latin typeface="Calibri" pitchFamily="32" charset="0"/>
              </a:rPr>
              <a:t>Device Descriptor:</a:t>
            </a:r>
          </a:p>
          <a:p>
            <a:pPr marL="461963" indent="-457200" algn="just">
              <a:spcBef>
                <a:spcPts val="800"/>
              </a:spcBef>
              <a:buClr>
                <a:schemeClr val="accent1"/>
              </a:buClr>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200">
                <a:solidFill>
                  <a:srgbClr val="000000"/>
                </a:solidFill>
                <a:latin typeface="Calibri" pitchFamily="32" charset="0"/>
              </a:rPr>
              <a:t>Device descriptor is the top-level set of information read from a device and the first item the host attempts to retrieve.</a:t>
            </a:r>
          </a:p>
          <a:p>
            <a:pPr marL="461963" indent="-457200" algn="just">
              <a:spcBef>
                <a:spcPts val="800"/>
              </a:spcBef>
              <a:buClr>
                <a:schemeClr val="accent1"/>
              </a:buClr>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200">
                <a:solidFill>
                  <a:srgbClr val="000000"/>
                </a:solidFill>
                <a:latin typeface="Calibri" pitchFamily="32" charset="0"/>
              </a:rPr>
              <a:t>The device descriptor represents the entire device and so USB has only one device descriptor.</a:t>
            </a:r>
          </a:p>
          <a:p>
            <a:pPr marL="461963" indent="-457200" algn="just">
              <a:spcBef>
                <a:spcPts val="800"/>
              </a:spcBef>
              <a:buClr>
                <a:schemeClr val="accent1"/>
              </a:buClr>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200">
                <a:solidFill>
                  <a:srgbClr val="000000"/>
                </a:solidFill>
                <a:latin typeface="Calibri" pitchFamily="32" charset="0"/>
              </a:rPr>
              <a:t>General information such as manufacturer, serial number, product number, class of the device, and number of configurations is present with device descriptor. </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45</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4078631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457200"/>
            <a:ext cx="822642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342900" indent="-342900" eaLnBrk="1" hangingPunct="1">
              <a:spcBef>
                <a:spcPts val="800"/>
              </a:spcBef>
              <a:buClr>
                <a:schemeClr val="accent1"/>
              </a:buClr>
              <a:buFont typeface="Wingdings" pitchFamily="2" charset="2"/>
              <a:buChar char="Ø"/>
            </a:pPr>
            <a:endParaRPr lang="en-US" sz="2500" dirty="0" smtClean="0">
              <a:solidFill>
                <a:srgbClr val="000000"/>
              </a:solidFill>
              <a:latin typeface="Calibri" pitchFamily="32" charset="0"/>
              <a:ea typeface="Droid Sans" charset="0"/>
              <a:cs typeface="Droid Sans" charset="0"/>
            </a:endParaRPr>
          </a:p>
          <a:p>
            <a:pPr marL="342900" indent="-342900" eaLnBrk="1" hangingPunct="1">
              <a:spcBef>
                <a:spcPts val="800"/>
              </a:spcBef>
              <a:buClr>
                <a:schemeClr val="accent1"/>
              </a:buClr>
              <a:buFont typeface="Wingdings" pitchFamily="2" charset="2"/>
              <a:buChar char="Ø"/>
            </a:pPr>
            <a:r>
              <a:rPr lang="en-US" sz="2500" dirty="0" smtClean="0">
                <a:solidFill>
                  <a:srgbClr val="000000"/>
                </a:solidFill>
                <a:latin typeface="Calibri" pitchFamily="32" charset="0"/>
                <a:ea typeface="Droid Sans" charset="0"/>
                <a:cs typeface="Droid Sans" charset="0"/>
              </a:rPr>
              <a:t>The </a:t>
            </a:r>
            <a:r>
              <a:rPr lang="en-US" sz="2500" dirty="0">
                <a:solidFill>
                  <a:srgbClr val="000000"/>
                </a:solidFill>
                <a:latin typeface="Calibri" pitchFamily="32" charset="0"/>
                <a:ea typeface="Droid Sans" charset="0"/>
                <a:cs typeface="Droid Sans" charset="0"/>
              </a:rPr>
              <a:t>table below shows the format of device descriptor with the meaning of each field.</a:t>
            </a:r>
          </a:p>
        </p:txBody>
      </p:sp>
      <p:pic>
        <p:nvPicPr>
          <p:cNvPr id="5427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295400"/>
            <a:ext cx="7924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46</a:t>
            </a:fld>
            <a:endParaRPr lang="en-IN"/>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772400" y="152400"/>
            <a:ext cx="838200" cy="685800"/>
          </a:xfrm>
          <a:prstGeom prst="rect">
            <a:avLst/>
          </a:prstGeom>
          <a:noFill/>
        </p:spPr>
      </p:pic>
    </p:spTree>
    <p:extLst>
      <p:ext uri="{BB962C8B-B14F-4D97-AF65-F5344CB8AC3E}">
        <p14:creationId xmlns:p14="http://schemas.microsoft.com/office/powerpoint/2010/main" xmlns="" val="10485808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457200" y="381000"/>
            <a:ext cx="8226425" cy="60960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err="1" smtClean="0">
                <a:solidFill>
                  <a:srgbClr val="000000"/>
                </a:solidFill>
                <a:latin typeface="Calibri" pitchFamily="32" charset="0"/>
              </a:rPr>
              <a:t>bLength</a:t>
            </a:r>
            <a:r>
              <a:rPr lang="en-US" sz="2800" dirty="0" smtClean="0">
                <a:solidFill>
                  <a:srgbClr val="000000"/>
                </a:solidFill>
                <a:latin typeface="Calibri" pitchFamily="32" charset="0"/>
              </a:rPr>
              <a:t> </a:t>
            </a:r>
            <a:r>
              <a:rPr lang="en-US" sz="2800" dirty="0">
                <a:solidFill>
                  <a:srgbClr val="000000"/>
                </a:solidFill>
                <a:latin typeface="Calibri" pitchFamily="32" charset="0"/>
              </a:rPr>
              <a:t>is the length of the device descriptor.</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err="1">
                <a:solidFill>
                  <a:srgbClr val="000000"/>
                </a:solidFill>
                <a:latin typeface="Calibri" pitchFamily="32" charset="0"/>
              </a:rPr>
              <a:t>bDescriptor</a:t>
            </a:r>
            <a:r>
              <a:rPr lang="en-US" sz="2800" dirty="0">
                <a:solidFill>
                  <a:srgbClr val="000000"/>
                </a:solidFill>
                <a:latin typeface="Calibri" pitchFamily="32" charset="0"/>
              </a:rPr>
              <a:t> Type is the descriptor type.</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a:solidFill>
                  <a:srgbClr val="000000"/>
                </a:solidFill>
                <a:latin typeface="Calibri" pitchFamily="32" charset="0"/>
              </a:rPr>
              <a:t>The </a:t>
            </a:r>
            <a:r>
              <a:rPr lang="en-US" sz="2800" b="1" dirty="0" err="1">
                <a:solidFill>
                  <a:srgbClr val="08B84F"/>
                </a:solidFill>
                <a:latin typeface="Calibri" pitchFamily="32" charset="0"/>
              </a:rPr>
              <a:t>bcdUSB</a:t>
            </a:r>
            <a:r>
              <a:rPr lang="en-US" sz="2800" dirty="0">
                <a:solidFill>
                  <a:srgbClr val="000000"/>
                </a:solidFill>
                <a:latin typeface="Calibri" pitchFamily="32" charset="0"/>
              </a:rPr>
              <a:t> field reports the highest version of USB the device supports. </a:t>
            </a:r>
            <a:endParaRPr lang="en-US" sz="2800" dirty="0" smtClean="0">
              <a:solidFill>
                <a:srgbClr val="000000"/>
              </a:solidFill>
              <a:latin typeface="Calibri" pitchFamily="32" charset="0"/>
            </a:endParaRP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smtClean="0">
                <a:solidFill>
                  <a:srgbClr val="000000"/>
                </a:solidFill>
                <a:latin typeface="Calibri" pitchFamily="32" charset="0"/>
              </a:rPr>
              <a:t>The </a:t>
            </a:r>
            <a:r>
              <a:rPr lang="en-US" sz="2800" dirty="0">
                <a:solidFill>
                  <a:srgbClr val="000000"/>
                </a:solidFill>
                <a:latin typeface="Calibri" pitchFamily="32" charset="0"/>
              </a:rPr>
              <a:t>value is in binary coded decimal with a format of 0xJJMN where JJ is the major version number, M is the minor version number and N is the sub minor version number. </a:t>
            </a:r>
            <a:endParaRPr lang="en-US" sz="2800" dirty="0" smtClean="0">
              <a:solidFill>
                <a:srgbClr val="000000"/>
              </a:solidFill>
              <a:latin typeface="Calibri" pitchFamily="32" charset="0"/>
            </a:endParaRP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smtClean="0">
                <a:solidFill>
                  <a:srgbClr val="000000"/>
                </a:solidFill>
                <a:latin typeface="Calibri" pitchFamily="32" charset="0"/>
              </a:rPr>
              <a:t>e.g</a:t>
            </a:r>
            <a:r>
              <a:rPr lang="en-US" sz="2800" dirty="0">
                <a:solidFill>
                  <a:srgbClr val="000000"/>
                </a:solidFill>
                <a:latin typeface="Calibri" pitchFamily="32" charset="0"/>
              </a:rPr>
              <a:t>. USB 2.0 is reported as 0x0200, USB 1.1 as 0x0110 and USB 1.0 as 0x0100.</a:t>
            </a:r>
          </a:p>
          <a:p>
            <a:pPr marL="338138" indent="-336550">
              <a:spcBef>
                <a:spcPts val="8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200" dirty="0">
              <a:solidFill>
                <a:srgbClr val="000000"/>
              </a:solidFill>
              <a:latin typeface="Calibri" pitchFamily="32"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47</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0"/>
            <a:ext cx="838200" cy="685800"/>
          </a:xfrm>
          <a:prstGeom prst="rect">
            <a:avLst/>
          </a:prstGeom>
          <a:noFill/>
        </p:spPr>
      </p:pic>
    </p:spTree>
    <p:extLst>
      <p:ext uri="{BB962C8B-B14F-4D97-AF65-F5344CB8AC3E}">
        <p14:creationId xmlns:p14="http://schemas.microsoft.com/office/powerpoint/2010/main" xmlns="" val="30060611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457200" y="381000"/>
            <a:ext cx="822642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100" dirty="0" err="1" smtClean="0">
                <a:solidFill>
                  <a:srgbClr val="000000"/>
                </a:solidFill>
                <a:latin typeface="Calibri" pitchFamily="32" charset="0"/>
                <a:ea typeface="Droid Sans" charset="0"/>
                <a:cs typeface="Droid Sans" charset="0"/>
              </a:rPr>
              <a:t>bDeviceClass</a:t>
            </a:r>
            <a:r>
              <a:rPr lang="en-US" sz="3100" dirty="0">
                <a:solidFill>
                  <a:srgbClr val="000000"/>
                </a:solidFill>
                <a:latin typeface="Calibri" pitchFamily="32" charset="0"/>
                <a:ea typeface="Droid Sans" charset="0"/>
                <a:cs typeface="Droid Sans" charset="0"/>
              </a:rPr>
              <a:t>, </a:t>
            </a:r>
            <a:r>
              <a:rPr lang="en-US" sz="3100" dirty="0" err="1">
                <a:solidFill>
                  <a:srgbClr val="000000"/>
                </a:solidFill>
                <a:latin typeface="Calibri" pitchFamily="32" charset="0"/>
                <a:ea typeface="Droid Sans" charset="0"/>
                <a:cs typeface="Droid Sans" charset="0"/>
              </a:rPr>
              <a:t>bDeviceSubClass</a:t>
            </a:r>
            <a:r>
              <a:rPr lang="en-US" sz="3100" dirty="0">
                <a:solidFill>
                  <a:srgbClr val="000000"/>
                </a:solidFill>
                <a:latin typeface="Calibri" pitchFamily="32" charset="0"/>
                <a:ea typeface="Droid Sans" charset="0"/>
                <a:cs typeface="Droid Sans" charset="0"/>
              </a:rPr>
              <a:t>, and </a:t>
            </a:r>
            <a:r>
              <a:rPr lang="en-US" sz="3100" dirty="0" err="1" smtClean="0">
                <a:solidFill>
                  <a:srgbClr val="000000"/>
                </a:solidFill>
                <a:latin typeface="Calibri" pitchFamily="32" charset="0"/>
                <a:ea typeface="Droid Sans" charset="0"/>
                <a:cs typeface="Droid Sans" charset="0"/>
              </a:rPr>
              <a:t>bDevice</a:t>
            </a:r>
            <a:r>
              <a:rPr lang="en-US" sz="3100" dirty="0" smtClean="0">
                <a:solidFill>
                  <a:srgbClr val="000000"/>
                </a:solidFill>
                <a:latin typeface="Calibri" pitchFamily="32" charset="0"/>
                <a:ea typeface="Droid Sans" charset="0"/>
                <a:cs typeface="Droid Sans" charset="0"/>
              </a:rPr>
              <a:t> Protocol </a:t>
            </a:r>
            <a:r>
              <a:rPr lang="en-US" sz="3100" dirty="0">
                <a:solidFill>
                  <a:srgbClr val="000000"/>
                </a:solidFill>
                <a:latin typeface="Calibri" pitchFamily="32" charset="0"/>
                <a:ea typeface="Droid Sans" charset="0"/>
                <a:cs typeface="Droid Sans" charset="0"/>
              </a:rPr>
              <a:t>are assigned by the USB organization</a:t>
            </a:r>
            <a:r>
              <a:rPr lang="en-US" sz="3100" dirty="0" smtClean="0">
                <a:solidFill>
                  <a:srgbClr val="000000"/>
                </a:solidFill>
                <a:latin typeface="Calibri" pitchFamily="32" charset="0"/>
                <a:ea typeface="Droid Sans" charset="0"/>
                <a:cs typeface="Droid Sans" charset="0"/>
              </a:rPr>
              <a:t>.</a:t>
            </a:r>
          </a:p>
          <a:p>
            <a:pPr marL="457200" indent="-457200" algn="just" eaLnBrk="1" hangingPunct="1">
              <a:spcBef>
                <a:spcPts val="800"/>
              </a:spcBef>
              <a:buClr>
                <a:schemeClr val="accent1"/>
              </a:buClr>
              <a:buFont typeface="Wingdings" pitchFamily="2" charset="2"/>
              <a:buChar char="Ø"/>
            </a:pPr>
            <a:r>
              <a:rPr lang="en-US" sz="3100" dirty="0" smtClean="0">
                <a:solidFill>
                  <a:srgbClr val="000000"/>
                </a:solidFill>
                <a:latin typeface="Calibri" pitchFamily="32" charset="0"/>
                <a:ea typeface="Droid Sans" charset="0"/>
                <a:cs typeface="Droid Sans" charset="0"/>
              </a:rPr>
              <a:t>They </a:t>
            </a:r>
            <a:r>
              <a:rPr lang="en-US" sz="3100" dirty="0">
                <a:solidFill>
                  <a:srgbClr val="000000"/>
                </a:solidFill>
                <a:latin typeface="Calibri" pitchFamily="32" charset="0"/>
                <a:ea typeface="Droid Sans" charset="0"/>
                <a:cs typeface="Droid Sans" charset="0"/>
              </a:rPr>
              <a:t>are used by the operating system to find a class driver for our device.</a:t>
            </a:r>
          </a:p>
          <a:p>
            <a:pPr marL="457200" indent="-457200" algn="just" eaLnBrk="1" hangingPunct="1">
              <a:spcBef>
                <a:spcPts val="800"/>
              </a:spcBef>
              <a:buClr>
                <a:schemeClr val="accent1"/>
              </a:buClr>
              <a:buFont typeface="Wingdings" pitchFamily="2" charset="2"/>
              <a:buChar char="Ø"/>
            </a:pPr>
            <a:r>
              <a:rPr lang="en-US" sz="3100" dirty="0">
                <a:solidFill>
                  <a:srgbClr val="000000"/>
                </a:solidFill>
                <a:latin typeface="Calibri" pitchFamily="32" charset="0"/>
                <a:ea typeface="Droid Sans" charset="0"/>
                <a:cs typeface="Droid Sans" charset="0"/>
              </a:rPr>
              <a:t>The </a:t>
            </a:r>
            <a:r>
              <a:rPr lang="en-US" sz="3100" dirty="0" err="1">
                <a:solidFill>
                  <a:srgbClr val="000000"/>
                </a:solidFill>
                <a:latin typeface="Calibri" pitchFamily="32" charset="0"/>
                <a:ea typeface="Droid Sans" charset="0"/>
                <a:cs typeface="Droid Sans" charset="0"/>
              </a:rPr>
              <a:t>bMaxPacketSize</a:t>
            </a:r>
            <a:r>
              <a:rPr lang="en-US" sz="3100" dirty="0">
                <a:solidFill>
                  <a:srgbClr val="000000"/>
                </a:solidFill>
                <a:latin typeface="Calibri" pitchFamily="32" charset="0"/>
                <a:ea typeface="Droid Sans" charset="0"/>
                <a:cs typeface="Droid Sans" charset="0"/>
              </a:rPr>
              <a:t> field reports the maximum packet size for endpoint zero. </a:t>
            </a:r>
            <a:endParaRPr lang="en-US" sz="3100" dirty="0" smtClean="0">
              <a:solidFill>
                <a:srgbClr val="000000"/>
              </a:solidFill>
              <a:latin typeface="Calibri" pitchFamily="32" charset="0"/>
              <a:ea typeface="Droid Sans" charset="0"/>
              <a:cs typeface="Droid Sans" charset="0"/>
            </a:endParaRPr>
          </a:p>
          <a:p>
            <a:pPr marL="457200" indent="-457200" algn="just" eaLnBrk="1" hangingPunct="1">
              <a:spcBef>
                <a:spcPts val="800"/>
              </a:spcBef>
              <a:buClr>
                <a:schemeClr val="accent1"/>
              </a:buClr>
              <a:buFont typeface="Wingdings" pitchFamily="2" charset="2"/>
              <a:buChar char="Ø"/>
            </a:pPr>
            <a:r>
              <a:rPr lang="en-US" sz="3100" dirty="0" smtClean="0">
                <a:solidFill>
                  <a:srgbClr val="000000"/>
                </a:solidFill>
                <a:latin typeface="Calibri" pitchFamily="32" charset="0"/>
                <a:ea typeface="Droid Sans" charset="0"/>
                <a:cs typeface="Droid Sans" charset="0"/>
              </a:rPr>
              <a:t>All </a:t>
            </a:r>
            <a:r>
              <a:rPr lang="en-US" sz="3100" dirty="0">
                <a:solidFill>
                  <a:srgbClr val="000000"/>
                </a:solidFill>
                <a:latin typeface="Calibri" pitchFamily="32" charset="0"/>
                <a:ea typeface="Droid Sans" charset="0"/>
                <a:cs typeface="Droid Sans" charset="0"/>
              </a:rPr>
              <a:t>devices must support endpoint zero.</a:t>
            </a:r>
          </a:p>
          <a:p>
            <a:pPr marL="457200" indent="-457200" algn="just" eaLnBrk="1" hangingPunct="1">
              <a:spcBef>
                <a:spcPts val="800"/>
              </a:spcBef>
              <a:buClr>
                <a:schemeClr val="accent1"/>
              </a:buClr>
              <a:buFont typeface="Wingdings" pitchFamily="2" charset="2"/>
              <a:buChar char="Ø"/>
            </a:pPr>
            <a:r>
              <a:rPr lang="en-US" sz="3100" dirty="0" err="1" smtClean="0">
                <a:solidFill>
                  <a:srgbClr val="000000"/>
                </a:solidFill>
                <a:latin typeface="Calibri" pitchFamily="32" charset="0"/>
                <a:ea typeface="Droid Sans" charset="0"/>
                <a:cs typeface="Droid Sans" charset="0"/>
              </a:rPr>
              <a:t>idVendor</a:t>
            </a:r>
            <a:r>
              <a:rPr lang="en-US" sz="3100" dirty="0" smtClean="0">
                <a:solidFill>
                  <a:srgbClr val="000000"/>
                </a:solidFill>
                <a:latin typeface="Calibri" pitchFamily="32" charset="0"/>
                <a:ea typeface="Droid Sans" charset="0"/>
                <a:cs typeface="Droid Sans" charset="0"/>
              </a:rPr>
              <a:t> </a:t>
            </a:r>
            <a:r>
              <a:rPr lang="en-US" sz="3100" dirty="0">
                <a:solidFill>
                  <a:srgbClr val="000000"/>
                </a:solidFill>
                <a:latin typeface="Calibri" pitchFamily="32" charset="0"/>
                <a:ea typeface="Droid Sans" charset="0"/>
                <a:cs typeface="Droid Sans" charset="0"/>
              </a:rPr>
              <a:t>and </a:t>
            </a:r>
            <a:r>
              <a:rPr lang="en-US" sz="3100" dirty="0" err="1">
                <a:solidFill>
                  <a:srgbClr val="000000"/>
                </a:solidFill>
                <a:latin typeface="Calibri" pitchFamily="32" charset="0"/>
                <a:ea typeface="Droid Sans" charset="0"/>
                <a:cs typeface="Droid Sans" charset="0"/>
              </a:rPr>
              <a:t>idProduct</a:t>
            </a:r>
            <a:r>
              <a:rPr lang="en-US" sz="3100" dirty="0">
                <a:solidFill>
                  <a:srgbClr val="000000"/>
                </a:solidFill>
                <a:latin typeface="Calibri" pitchFamily="32" charset="0"/>
                <a:ea typeface="Droid Sans" charset="0"/>
                <a:cs typeface="Droid Sans" charset="0"/>
              </a:rPr>
              <a:t> are assigned by the USB organization and manufacturer respectively. </a:t>
            </a:r>
            <a:endParaRPr lang="en-US" sz="3100" dirty="0" smtClean="0">
              <a:solidFill>
                <a:srgbClr val="000000"/>
              </a:solidFill>
              <a:latin typeface="Calibri" pitchFamily="32" charset="0"/>
              <a:ea typeface="Droid Sans" charset="0"/>
              <a:cs typeface="Droid Sans" charset="0"/>
            </a:endParaRPr>
          </a:p>
          <a:p>
            <a:pPr marL="457200" indent="-457200" algn="just" eaLnBrk="1" hangingPunct="1">
              <a:spcBef>
                <a:spcPts val="800"/>
              </a:spcBef>
              <a:buClr>
                <a:schemeClr val="accent1"/>
              </a:buClr>
              <a:buFont typeface="Wingdings" pitchFamily="2" charset="2"/>
              <a:buChar char="Ø"/>
            </a:pPr>
            <a:r>
              <a:rPr lang="en-US" sz="3100" dirty="0" smtClean="0">
                <a:solidFill>
                  <a:srgbClr val="000000"/>
                </a:solidFill>
                <a:latin typeface="Calibri" pitchFamily="32" charset="0"/>
                <a:ea typeface="Droid Sans" charset="0"/>
                <a:cs typeface="Droid Sans" charset="0"/>
              </a:rPr>
              <a:t>They </a:t>
            </a:r>
            <a:r>
              <a:rPr lang="en-US" sz="3100" dirty="0">
                <a:solidFill>
                  <a:srgbClr val="000000"/>
                </a:solidFill>
                <a:latin typeface="Calibri" pitchFamily="32" charset="0"/>
                <a:ea typeface="Droid Sans" charset="0"/>
                <a:cs typeface="Droid Sans" charset="0"/>
              </a:rPr>
              <a:t>represent the vendor’s ID and product ID.</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48</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0"/>
            <a:ext cx="838200" cy="609600"/>
          </a:xfrm>
          <a:prstGeom prst="rect">
            <a:avLst/>
          </a:prstGeom>
          <a:noFill/>
        </p:spPr>
      </p:pic>
    </p:spTree>
    <p:extLst>
      <p:ext uri="{BB962C8B-B14F-4D97-AF65-F5344CB8AC3E}">
        <p14:creationId xmlns:p14="http://schemas.microsoft.com/office/powerpoint/2010/main" xmlns="" val="32316935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457200" y="533400"/>
            <a:ext cx="822642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150" err="1">
                <a:solidFill>
                  <a:srgbClr val="000000"/>
                </a:solidFill>
                <a:latin typeface="Calibri" pitchFamily="32" charset="0"/>
                <a:ea typeface="Droid Sans" charset="0"/>
                <a:cs typeface="Droid Sans" charset="0"/>
              </a:rPr>
              <a:t>bcdDevice</a:t>
            </a:r>
            <a:r>
              <a:rPr lang="en-US" sz="3150">
                <a:solidFill>
                  <a:srgbClr val="000000"/>
                </a:solidFill>
                <a:latin typeface="Calibri" pitchFamily="32" charset="0"/>
                <a:ea typeface="Droid Sans" charset="0"/>
                <a:cs typeface="Droid Sans" charset="0"/>
              </a:rPr>
              <a:t> is the device release number and has the same format as the </a:t>
            </a:r>
            <a:r>
              <a:rPr lang="en-US" sz="3150" err="1">
                <a:solidFill>
                  <a:srgbClr val="000000"/>
                </a:solidFill>
                <a:latin typeface="Calibri" pitchFamily="32" charset="0"/>
                <a:ea typeface="Droid Sans" charset="0"/>
                <a:cs typeface="Droid Sans" charset="0"/>
              </a:rPr>
              <a:t>bcdUSB</a:t>
            </a:r>
            <a:r>
              <a:rPr lang="en-US" sz="3150">
                <a:solidFill>
                  <a:srgbClr val="000000"/>
                </a:solidFill>
                <a:latin typeface="Calibri" pitchFamily="32" charset="0"/>
                <a:ea typeface="Droid Sans" charset="0"/>
                <a:cs typeface="Droid Sans" charset="0"/>
              </a:rPr>
              <a:t>.</a:t>
            </a:r>
          </a:p>
          <a:p>
            <a:pPr marL="457200" indent="-457200" algn="just" eaLnBrk="1" hangingPunct="1">
              <a:spcBef>
                <a:spcPts val="800"/>
              </a:spcBef>
              <a:buClr>
                <a:schemeClr val="accent1"/>
              </a:buClr>
              <a:buFont typeface="Wingdings" pitchFamily="2" charset="2"/>
              <a:buChar char="Ø"/>
            </a:pPr>
            <a:r>
              <a:rPr lang="en-US" sz="3150" err="1">
                <a:solidFill>
                  <a:srgbClr val="000000"/>
                </a:solidFill>
                <a:latin typeface="Calibri" pitchFamily="32" charset="0"/>
                <a:ea typeface="Droid Sans" charset="0"/>
                <a:cs typeface="Droid Sans" charset="0"/>
              </a:rPr>
              <a:t>iManufacturer</a:t>
            </a:r>
            <a:r>
              <a:rPr lang="en-US" sz="3150">
                <a:solidFill>
                  <a:srgbClr val="000000"/>
                </a:solidFill>
                <a:latin typeface="Calibri" pitchFamily="32" charset="0"/>
                <a:ea typeface="Droid Sans" charset="0"/>
                <a:cs typeface="Droid Sans" charset="0"/>
              </a:rPr>
              <a:t>, </a:t>
            </a:r>
            <a:r>
              <a:rPr lang="en-US" sz="3150" err="1">
                <a:solidFill>
                  <a:srgbClr val="000000"/>
                </a:solidFill>
                <a:latin typeface="Calibri" pitchFamily="32" charset="0"/>
                <a:ea typeface="Droid Sans" charset="0"/>
                <a:cs typeface="Droid Sans" charset="0"/>
              </a:rPr>
              <a:t>iProduct</a:t>
            </a:r>
            <a:r>
              <a:rPr lang="en-US" sz="3150">
                <a:solidFill>
                  <a:srgbClr val="000000"/>
                </a:solidFill>
                <a:latin typeface="Calibri" pitchFamily="32" charset="0"/>
                <a:ea typeface="Droid Sans" charset="0"/>
                <a:cs typeface="Droid Sans" charset="0"/>
              </a:rPr>
              <a:t>, and </a:t>
            </a:r>
            <a:r>
              <a:rPr lang="en-US" sz="3150" err="1">
                <a:solidFill>
                  <a:srgbClr val="000000"/>
                </a:solidFill>
                <a:latin typeface="Calibri" pitchFamily="32" charset="0"/>
                <a:ea typeface="Droid Sans" charset="0"/>
                <a:cs typeface="Droid Sans" charset="0"/>
              </a:rPr>
              <a:t>iSerialNumber</a:t>
            </a:r>
            <a:r>
              <a:rPr lang="en-US" sz="3150">
                <a:solidFill>
                  <a:srgbClr val="000000"/>
                </a:solidFill>
                <a:latin typeface="Calibri" pitchFamily="32" charset="0"/>
                <a:ea typeface="Droid Sans" charset="0"/>
                <a:cs typeface="Droid Sans" charset="0"/>
              </a:rPr>
              <a:t> provide details about the manufacturer and the product. These fields have no requirement and can be set to zero.</a:t>
            </a:r>
          </a:p>
          <a:p>
            <a:pPr marL="457200" indent="-457200" algn="just" eaLnBrk="1" hangingPunct="1">
              <a:spcBef>
                <a:spcPts val="800"/>
              </a:spcBef>
              <a:buClr>
                <a:schemeClr val="accent1"/>
              </a:buClr>
              <a:buFont typeface="Wingdings" pitchFamily="2" charset="2"/>
              <a:buChar char="Ø"/>
            </a:pPr>
            <a:r>
              <a:rPr lang="en-US" sz="3150" err="1">
                <a:solidFill>
                  <a:srgbClr val="000000"/>
                </a:solidFill>
                <a:latin typeface="Calibri" pitchFamily="32" charset="0"/>
                <a:ea typeface="Droid Sans" charset="0"/>
                <a:cs typeface="Droid Sans" charset="0"/>
              </a:rPr>
              <a:t>bNumConfigurations</a:t>
            </a:r>
            <a:r>
              <a:rPr lang="en-US" sz="3150">
                <a:solidFill>
                  <a:srgbClr val="000000"/>
                </a:solidFill>
                <a:latin typeface="Calibri" pitchFamily="32" charset="0"/>
                <a:ea typeface="Droid Sans" charset="0"/>
                <a:cs typeface="Droid Sans" charset="0"/>
              </a:rPr>
              <a:t> is the number of configurations the device supports.</a:t>
            </a:r>
          </a:p>
          <a:p>
            <a:pPr marL="457200" indent="-457200" algn="just" eaLnBrk="1" hangingPunct="1">
              <a:spcBef>
                <a:spcPts val="800"/>
              </a:spcBef>
              <a:buClr>
                <a:schemeClr val="accent1"/>
              </a:buClr>
              <a:buFont typeface="Wingdings" pitchFamily="2" charset="2"/>
              <a:buChar char="Ø"/>
            </a:pPr>
            <a:r>
              <a:rPr lang="en-US" sz="3150">
                <a:solidFill>
                  <a:srgbClr val="000000"/>
                </a:solidFill>
                <a:latin typeface="Calibri" pitchFamily="32" charset="0"/>
                <a:ea typeface="Droid Sans" charset="0"/>
                <a:cs typeface="Droid Sans" charset="0"/>
              </a:rPr>
              <a:t>The table shown below is the device descriptor for a mouse device which is considered as an example.</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49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772400" y="0"/>
            <a:ext cx="838200" cy="685800"/>
          </a:xfrm>
          <a:prstGeom prst="rect">
            <a:avLst/>
          </a:prstGeom>
          <a:noFill/>
        </p:spPr>
      </p:pic>
    </p:spTree>
    <p:extLst>
      <p:ext uri="{BB962C8B-B14F-4D97-AF65-F5344CB8AC3E}">
        <p14:creationId xmlns:p14="http://schemas.microsoft.com/office/powerpoint/2010/main" xmlns="" val="38898229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57200" y="533400"/>
            <a:ext cx="82296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3375" indent="-33337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marL="457200" indent="-457200" algn="just" eaLnBrk="1" hangingPunct="1">
              <a:spcBef>
                <a:spcPts val="800"/>
              </a:spcBef>
              <a:buClr>
                <a:srgbClr val="FF6600"/>
              </a:buClr>
              <a:buFont typeface="Wingdings" pitchFamily="2" charset="2"/>
              <a:buChar char="Ø"/>
            </a:pPr>
            <a:r>
              <a:rPr lang="en-US" sz="3200">
                <a:solidFill>
                  <a:srgbClr val="000000"/>
                </a:solidFill>
                <a:latin typeface="Calibri" pitchFamily="32" charset="0"/>
                <a:ea typeface="Droid Sans" charset="0"/>
                <a:cs typeface="Droid Sans" charset="0"/>
              </a:rPr>
              <a:t>Specifications say that the maximum distance of a device from its host is about 30 meters which can be achieved by using five hubs.</a:t>
            </a:r>
          </a:p>
          <a:p>
            <a:pPr marL="457200" indent="-457200" algn="just" eaLnBrk="1" hangingPunct="1">
              <a:spcBef>
                <a:spcPts val="800"/>
              </a:spcBef>
              <a:buClr>
                <a:srgbClr val="FF6600"/>
              </a:buClr>
              <a:buFont typeface="Wingdings" pitchFamily="2" charset="2"/>
              <a:buChar char="Ø"/>
            </a:pPr>
            <a:r>
              <a:rPr lang="en-US" sz="3200">
                <a:solidFill>
                  <a:srgbClr val="000000"/>
                </a:solidFill>
                <a:latin typeface="Calibri" pitchFamily="32" charset="0"/>
                <a:ea typeface="Droid Sans" charset="0"/>
                <a:cs typeface="Droid Sans" charset="0"/>
              </a:rPr>
              <a:t>If suppose longer distance communication methods have to be used then the preferred mode is Ethernet.</a:t>
            </a:r>
          </a:p>
          <a:p>
            <a:pPr marL="457200" indent="-457200" algn="just" eaLnBrk="1" hangingPunct="1">
              <a:spcBef>
                <a:spcPts val="800"/>
              </a:spcBef>
              <a:buClr>
                <a:srgbClr val="FF6600"/>
              </a:buClr>
              <a:buFont typeface="Wingdings" pitchFamily="2" charset="2"/>
              <a:buChar char="Ø"/>
            </a:pPr>
            <a:r>
              <a:rPr lang="en-US" sz="3200">
                <a:solidFill>
                  <a:srgbClr val="000000"/>
                </a:solidFill>
                <a:latin typeface="Calibri" pitchFamily="32" charset="0"/>
                <a:ea typeface="Droid Sans" charset="0"/>
                <a:cs typeface="Droid Sans" charset="0"/>
              </a:rPr>
              <a:t>The USB specifications can be made into two versions i.e. USB 1.1 and USB 2.0 </a:t>
            </a:r>
          </a:p>
          <a:p>
            <a:pPr marL="457200" indent="-457200" algn="just" eaLnBrk="1" hangingPunct="1">
              <a:spcBef>
                <a:spcPts val="800"/>
              </a:spcBef>
              <a:buClr>
                <a:srgbClr val="FF6600"/>
              </a:buClr>
              <a:buFont typeface="Wingdings" pitchFamily="2" charset="2"/>
              <a:buChar char="Ø"/>
            </a:pPr>
            <a:r>
              <a:rPr lang="en-US" sz="3200">
                <a:solidFill>
                  <a:srgbClr val="000000"/>
                </a:solidFill>
                <a:latin typeface="Calibri" pitchFamily="32" charset="0"/>
                <a:ea typeface="Droid Sans" charset="0"/>
                <a:cs typeface="Droid Sans" charset="0"/>
              </a:rPr>
              <a:t>USB 1.1 supports speed upto 11 Mbps while USB 2.0 supports speed upto 480 Mbps. </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914400" cy="685800"/>
          </a:xfrm>
          <a:prstGeom prst="rect">
            <a:avLst/>
          </a:prstGeom>
          <a:noFill/>
        </p:spPr>
      </p:pic>
    </p:spTree>
    <p:extLst>
      <p:ext uri="{BB962C8B-B14F-4D97-AF65-F5344CB8AC3E}">
        <p14:creationId xmlns:p14="http://schemas.microsoft.com/office/powerpoint/2010/main" xmlns="" val="32642450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457200" y="457200"/>
            <a:ext cx="822642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5837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838200"/>
            <a:ext cx="73914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50</a:t>
            </a:fld>
            <a:endParaRPr lang="en-IN"/>
          </a:p>
        </p:txBody>
      </p:sp>
      <p:sp>
        <p:nvSpPr>
          <p:cNvPr id="6" name="Rectangle 5"/>
          <p:cNvSpPr/>
          <p:nvPr/>
        </p:nvSpPr>
        <p:spPr>
          <a:xfrm>
            <a:off x="2578806" y="381000"/>
            <a:ext cx="3669594" cy="461665"/>
          </a:xfrm>
          <a:prstGeom prst="rect">
            <a:avLst/>
          </a:prstGeom>
        </p:spPr>
        <p:txBody>
          <a:bodyPr wrap="none">
            <a:spAutoFit/>
          </a:bodyPr>
          <a:lstStyle/>
          <a:p>
            <a:r>
              <a:rPr lang="en-IN" sz="2400" b="1">
                <a:solidFill>
                  <a:srgbClr val="00B050"/>
                </a:solidFill>
                <a:latin typeface="Times New Roman" pitchFamily="18" charset="0"/>
                <a:cs typeface="Times New Roman" pitchFamily="18" charset="0"/>
              </a:rPr>
              <a:t>Example device descriptor</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772400" y="0"/>
            <a:ext cx="838200" cy="685800"/>
          </a:xfrm>
          <a:prstGeom prst="rect">
            <a:avLst/>
          </a:prstGeom>
          <a:noFill/>
        </p:spPr>
      </p:pic>
    </p:spTree>
    <p:extLst>
      <p:ext uri="{BB962C8B-B14F-4D97-AF65-F5344CB8AC3E}">
        <p14:creationId xmlns:p14="http://schemas.microsoft.com/office/powerpoint/2010/main" xmlns="" val="42219311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457200" y="533400"/>
            <a:ext cx="822642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The length of the descriptor is 18 bytes (</a:t>
            </a:r>
            <a:r>
              <a:rPr lang="en-US" sz="3000" err="1">
                <a:solidFill>
                  <a:srgbClr val="000000"/>
                </a:solidFill>
                <a:latin typeface="Calibri" pitchFamily="32" charset="0"/>
                <a:ea typeface="Droid Sans" charset="0"/>
                <a:cs typeface="Droid Sans" charset="0"/>
              </a:rPr>
              <a:t>bLength</a:t>
            </a:r>
            <a:r>
              <a:rPr lang="en-US" sz="3000">
                <a:solidFill>
                  <a:srgbClr val="000000"/>
                </a:solidFill>
                <a:latin typeface="Calibri" pitchFamily="32" charset="0"/>
                <a:ea typeface="Droid Sans" charset="0"/>
                <a:cs typeface="Droid Sans" charset="0"/>
              </a:rPr>
              <a:t> = 18), and the device descriptor type is 0x01 (</a:t>
            </a:r>
            <a:r>
              <a:rPr lang="en-US" sz="3000" err="1">
                <a:solidFill>
                  <a:srgbClr val="000000"/>
                </a:solidFill>
                <a:latin typeface="Calibri" pitchFamily="32" charset="0"/>
                <a:ea typeface="Droid Sans" charset="0"/>
                <a:cs typeface="Droid Sans" charset="0"/>
              </a:rPr>
              <a:t>bDescriptor</a:t>
            </a:r>
            <a:r>
              <a:rPr lang="en-US" sz="3000">
                <a:solidFill>
                  <a:srgbClr val="000000"/>
                </a:solidFill>
                <a:latin typeface="Calibri" pitchFamily="32" charset="0"/>
                <a:ea typeface="Droid Sans" charset="0"/>
                <a:cs typeface="Droid Sans" charset="0"/>
              </a:rPr>
              <a:t> Type = 0x01). </a:t>
            </a:r>
          </a:p>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The device supports USB 1.1 and so </a:t>
            </a:r>
            <a:r>
              <a:rPr lang="en-US" sz="3000" err="1">
                <a:solidFill>
                  <a:srgbClr val="000000"/>
                </a:solidFill>
                <a:latin typeface="Calibri" pitchFamily="32" charset="0"/>
                <a:ea typeface="Droid Sans" charset="0"/>
                <a:cs typeface="Droid Sans" charset="0"/>
              </a:rPr>
              <a:t>bcdUSB</a:t>
            </a:r>
            <a:r>
              <a:rPr lang="en-US" sz="3000">
                <a:solidFill>
                  <a:srgbClr val="000000"/>
                </a:solidFill>
                <a:latin typeface="Calibri" pitchFamily="32" charset="0"/>
                <a:ea typeface="Droid Sans" charset="0"/>
                <a:cs typeface="Droid Sans" charset="0"/>
              </a:rPr>
              <a:t> is given as 0x0110.</a:t>
            </a:r>
          </a:p>
          <a:p>
            <a:pPr marL="457200" indent="-457200" algn="just" eaLnBrk="1" hangingPunct="1">
              <a:spcBef>
                <a:spcPts val="800"/>
              </a:spcBef>
              <a:buClr>
                <a:schemeClr val="accent1"/>
              </a:buClr>
              <a:buFont typeface="Wingdings" pitchFamily="2" charset="2"/>
              <a:buChar char="Ø"/>
            </a:pPr>
            <a:r>
              <a:rPr lang="en-US" sz="3000" err="1">
                <a:solidFill>
                  <a:srgbClr val="000000"/>
                </a:solidFill>
                <a:latin typeface="Calibri" pitchFamily="32" charset="0"/>
                <a:ea typeface="Droid Sans" charset="0"/>
                <a:cs typeface="Droid Sans" charset="0"/>
              </a:rPr>
              <a:t>bDeviceClass</a:t>
            </a:r>
            <a:r>
              <a:rPr lang="en-US" sz="3000">
                <a:solidFill>
                  <a:srgbClr val="000000"/>
                </a:solidFill>
                <a:latin typeface="Calibri" pitchFamily="32" charset="0"/>
                <a:ea typeface="Droid Sans" charset="0"/>
                <a:cs typeface="Droid Sans" charset="0"/>
              </a:rPr>
              <a:t>, </a:t>
            </a:r>
            <a:r>
              <a:rPr lang="en-US" sz="3000" err="1">
                <a:solidFill>
                  <a:srgbClr val="000000"/>
                </a:solidFill>
                <a:latin typeface="Calibri" pitchFamily="32" charset="0"/>
                <a:ea typeface="Droid Sans" charset="0"/>
                <a:cs typeface="Droid Sans" charset="0"/>
              </a:rPr>
              <a:t>bDeviceSubClass</a:t>
            </a:r>
            <a:r>
              <a:rPr lang="en-US" sz="3000">
                <a:solidFill>
                  <a:srgbClr val="000000"/>
                </a:solidFill>
                <a:latin typeface="Calibri" pitchFamily="32" charset="0"/>
                <a:ea typeface="Droid Sans" charset="0"/>
                <a:cs typeface="Droid Sans" charset="0"/>
              </a:rPr>
              <a:t>, and </a:t>
            </a:r>
            <a:r>
              <a:rPr lang="en-US" sz="3000" smtClean="0">
                <a:solidFill>
                  <a:srgbClr val="000000"/>
                </a:solidFill>
                <a:latin typeface="Calibri" pitchFamily="32" charset="0"/>
                <a:ea typeface="Droid Sans" charset="0"/>
                <a:cs typeface="Droid Sans" charset="0"/>
              </a:rPr>
              <a:t>bDevice Protocol </a:t>
            </a:r>
            <a:r>
              <a:rPr lang="en-US" sz="3000">
                <a:solidFill>
                  <a:srgbClr val="000000"/>
                </a:solidFill>
                <a:latin typeface="Calibri" pitchFamily="32" charset="0"/>
                <a:ea typeface="Droid Sans" charset="0"/>
                <a:cs typeface="Droid Sans" charset="0"/>
              </a:rPr>
              <a:t>are set to zero to show that the class information is in the interface descriptor.</a:t>
            </a:r>
          </a:p>
          <a:p>
            <a:pPr marL="457200" indent="-457200" algn="just" eaLnBrk="1" hangingPunct="1">
              <a:spcBef>
                <a:spcPts val="800"/>
              </a:spcBef>
              <a:buClr>
                <a:schemeClr val="accent1"/>
              </a:buClr>
              <a:buFont typeface="Wingdings" pitchFamily="2" charset="2"/>
              <a:buChar char="Ø"/>
            </a:pPr>
            <a:r>
              <a:rPr lang="en-US" sz="3000">
                <a:solidFill>
                  <a:srgbClr val="000000"/>
                </a:solidFill>
                <a:latin typeface="Calibri" pitchFamily="32" charset="0"/>
                <a:ea typeface="Droid Sans" charset="0"/>
                <a:cs typeface="Droid Sans" charset="0"/>
              </a:rPr>
              <a:t>bMaxPacketSize0 is set to 8 to show that the maximum input and output packet size for endpoint 0 is 8 bytes</a:t>
            </a:r>
            <a:r>
              <a:rPr lang="en-US" sz="3100">
                <a:solidFill>
                  <a:srgbClr val="000000"/>
                </a:solidFill>
                <a:latin typeface="Calibri" pitchFamily="32" charset="0"/>
                <a:ea typeface="Droid Sans" charset="0"/>
                <a:cs typeface="Droid Sans" charset="0"/>
              </a:rPr>
              <a:t>.</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51</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0"/>
            <a:ext cx="838200" cy="685800"/>
          </a:xfrm>
          <a:prstGeom prst="rect">
            <a:avLst/>
          </a:prstGeom>
          <a:noFill/>
        </p:spPr>
      </p:pic>
    </p:spTree>
    <p:extLst>
      <p:ext uri="{BB962C8B-B14F-4D97-AF65-F5344CB8AC3E}">
        <p14:creationId xmlns:p14="http://schemas.microsoft.com/office/powerpoint/2010/main" xmlns="" val="2480201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457201" y="762000"/>
            <a:ext cx="81534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500" dirty="0">
                <a:solidFill>
                  <a:srgbClr val="000000"/>
                </a:solidFill>
                <a:latin typeface="Calibri" pitchFamily="32" charset="0"/>
                <a:ea typeface="Droid Sans" charset="0"/>
                <a:cs typeface="Droid Sans" charset="0"/>
              </a:rPr>
              <a:t>The next three bytes i.e. vendor ID, product ID and device version number indentify the device.</a:t>
            </a:r>
          </a:p>
          <a:p>
            <a:pPr marL="457200" indent="-457200" algn="just" eaLnBrk="1" hangingPunct="1">
              <a:spcBef>
                <a:spcPts val="800"/>
              </a:spcBef>
              <a:buClr>
                <a:schemeClr val="accent1"/>
              </a:buClr>
              <a:buFont typeface="Wingdings" pitchFamily="2" charset="2"/>
              <a:buChar char="Ø"/>
            </a:pPr>
            <a:r>
              <a:rPr lang="en-US" sz="3500" dirty="0">
                <a:solidFill>
                  <a:srgbClr val="000000"/>
                </a:solidFill>
                <a:latin typeface="Calibri" pitchFamily="32" charset="0"/>
                <a:ea typeface="Droid Sans" charset="0"/>
                <a:cs typeface="Droid Sans" charset="0"/>
              </a:rPr>
              <a:t>The next three items define indexes to strings about the manufacturer, product, and the serial number.</a:t>
            </a:r>
          </a:p>
          <a:p>
            <a:pPr marL="457200" indent="-457200" algn="just" eaLnBrk="1" hangingPunct="1">
              <a:spcBef>
                <a:spcPts val="800"/>
              </a:spcBef>
              <a:buClr>
                <a:schemeClr val="accent1"/>
              </a:buClr>
              <a:buFont typeface="Wingdings" pitchFamily="2" charset="2"/>
              <a:buChar char="Ø"/>
            </a:pPr>
            <a:r>
              <a:rPr lang="en-US" sz="3500" dirty="0">
                <a:solidFill>
                  <a:srgbClr val="000000"/>
                </a:solidFill>
                <a:latin typeface="Calibri" pitchFamily="32" charset="0"/>
                <a:ea typeface="Droid Sans" charset="0"/>
                <a:cs typeface="Droid Sans" charset="0"/>
              </a:rPr>
              <a:t>Finally, we can see that the mouse device has only one configuration i.e</a:t>
            </a:r>
            <a:r>
              <a:rPr lang="en-US" sz="3500" dirty="0" smtClean="0">
                <a:solidFill>
                  <a:srgbClr val="000000"/>
                </a:solidFill>
                <a:latin typeface="Calibri" pitchFamily="32" charset="0"/>
                <a:ea typeface="Droid Sans" charset="0"/>
                <a:cs typeface="Droid Sans" charset="0"/>
              </a:rPr>
              <a:t>.</a:t>
            </a:r>
          </a:p>
          <a:p>
            <a:pPr marL="457200" indent="-457200" algn="just" eaLnBrk="1" hangingPunct="1">
              <a:spcBef>
                <a:spcPts val="800"/>
              </a:spcBef>
              <a:buClr>
                <a:schemeClr val="accent1"/>
              </a:buClr>
              <a:buFont typeface="Wingdings" pitchFamily="2" charset="2"/>
              <a:buChar char="Ø"/>
            </a:pPr>
            <a:r>
              <a:rPr lang="en-US" sz="3500" dirty="0" err="1" smtClean="0">
                <a:solidFill>
                  <a:srgbClr val="000000"/>
                </a:solidFill>
                <a:latin typeface="Calibri" pitchFamily="32" charset="0"/>
                <a:ea typeface="Droid Sans" charset="0"/>
                <a:cs typeface="Droid Sans" charset="0"/>
              </a:rPr>
              <a:t>bNumConfigurations</a:t>
            </a:r>
            <a:r>
              <a:rPr lang="en-US" sz="3500" dirty="0" smtClean="0">
                <a:solidFill>
                  <a:srgbClr val="000000"/>
                </a:solidFill>
                <a:latin typeface="Calibri" pitchFamily="32" charset="0"/>
                <a:ea typeface="Droid Sans" charset="0"/>
                <a:cs typeface="Droid Sans" charset="0"/>
              </a:rPr>
              <a:t> </a:t>
            </a:r>
            <a:r>
              <a:rPr lang="en-US" sz="3500" dirty="0">
                <a:solidFill>
                  <a:srgbClr val="000000"/>
                </a:solidFill>
                <a:latin typeface="Calibri" pitchFamily="32" charset="0"/>
                <a:ea typeface="Droid Sans" charset="0"/>
                <a:cs typeface="Droid Sans" charset="0"/>
              </a:rPr>
              <a:t>= 1.</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52</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0"/>
            <a:ext cx="838200" cy="685800"/>
          </a:xfrm>
          <a:prstGeom prst="rect">
            <a:avLst/>
          </a:prstGeom>
          <a:noFill/>
        </p:spPr>
      </p:pic>
    </p:spTree>
    <p:extLst>
      <p:ext uri="{BB962C8B-B14F-4D97-AF65-F5344CB8AC3E}">
        <p14:creationId xmlns:p14="http://schemas.microsoft.com/office/powerpoint/2010/main" xmlns="" val="36721274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457200" y="533400"/>
            <a:ext cx="8226425" cy="5867400"/>
          </a:xfrm>
          <a:prstGeom prst="rect">
            <a:avLst/>
          </a:prstGeom>
          <a:noFill/>
          <a:ln w="9525" cap="flat">
            <a:noFill/>
            <a:round/>
            <a:headEnd/>
            <a:tailEnd/>
          </a:ln>
          <a:effectLst/>
        </p:spPr>
        <p:txBody>
          <a:bodyPr lIns="90000" tIns="46800" rIns="90000" bIns="46800"/>
          <a:lstStyle/>
          <a:p>
            <a:pPr marL="342900" indent="-336550" algn="just">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400" b="1">
                <a:solidFill>
                  <a:srgbClr val="00B050"/>
                </a:solidFill>
                <a:latin typeface="Calibri" pitchFamily="32" charset="0"/>
              </a:rPr>
              <a:t>Configuration Descriptors:</a:t>
            </a:r>
          </a:p>
          <a:p>
            <a:pPr marL="461963" indent="-457200" algn="just">
              <a:spcBef>
                <a:spcPts val="800"/>
              </a:spcBef>
              <a:buClr>
                <a:schemeClr val="accent1"/>
              </a:buClr>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500">
                <a:solidFill>
                  <a:srgbClr val="000000"/>
                </a:solidFill>
                <a:latin typeface="Calibri" pitchFamily="32" charset="0"/>
              </a:rPr>
              <a:t>The configuration descriptor provides information about the power requirements of the device and how many different interfaces it supports.</a:t>
            </a:r>
          </a:p>
          <a:p>
            <a:pPr marL="461963" indent="-457200" algn="just">
              <a:spcBef>
                <a:spcPts val="800"/>
              </a:spcBef>
              <a:buClr>
                <a:schemeClr val="accent1"/>
              </a:buClr>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500">
                <a:solidFill>
                  <a:srgbClr val="000000"/>
                </a:solidFill>
                <a:latin typeface="Calibri" pitchFamily="32" charset="0"/>
              </a:rPr>
              <a:t>A device can have more than one configuration. </a:t>
            </a:r>
            <a:endParaRPr lang="en-US" sz="3500" smtClean="0">
              <a:solidFill>
                <a:srgbClr val="000000"/>
              </a:solidFill>
              <a:latin typeface="Calibri" pitchFamily="32" charset="0"/>
            </a:endParaRPr>
          </a:p>
          <a:p>
            <a:pPr marL="461963" indent="-457200" algn="just">
              <a:spcBef>
                <a:spcPts val="800"/>
              </a:spcBef>
              <a:buClr>
                <a:schemeClr val="accent1"/>
              </a:buClr>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500" smtClean="0">
                <a:solidFill>
                  <a:srgbClr val="000000"/>
                </a:solidFill>
                <a:latin typeface="Calibri" pitchFamily="32" charset="0"/>
              </a:rPr>
              <a:t>The </a:t>
            </a:r>
            <a:r>
              <a:rPr lang="en-US" sz="3500">
                <a:solidFill>
                  <a:srgbClr val="000000"/>
                </a:solidFill>
                <a:latin typeface="Calibri" pitchFamily="32" charset="0"/>
              </a:rPr>
              <a:t>table shown below shows the format of the </a:t>
            </a:r>
            <a:r>
              <a:rPr lang="en-US" sz="3400">
                <a:solidFill>
                  <a:srgbClr val="000000"/>
                </a:solidFill>
                <a:latin typeface="Calibri" pitchFamily="32" charset="0"/>
              </a:rPr>
              <a:t>configuration descriptor.</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53</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304800"/>
            <a:ext cx="838200" cy="685800"/>
          </a:xfrm>
          <a:prstGeom prst="rect">
            <a:avLst/>
          </a:prstGeom>
          <a:noFill/>
        </p:spPr>
      </p:pic>
    </p:spTree>
    <p:extLst>
      <p:ext uri="{BB962C8B-B14F-4D97-AF65-F5344CB8AC3E}">
        <p14:creationId xmlns:p14="http://schemas.microsoft.com/office/powerpoint/2010/main" xmlns="" val="2885454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457200"/>
            <a:ext cx="8226425" cy="6019800"/>
          </a:xfrm>
          <a:prstGeom prst="rect">
            <a:avLst/>
          </a:prstGeom>
          <a:noFill/>
          <a:ln w="9525" cap="flat">
            <a:noFill/>
            <a:round/>
            <a:headEnd/>
            <a:tailEnd/>
          </a:ln>
          <a:effectLst/>
        </p:spPr>
        <p:txBody>
          <a:bodyPr lIns="90000" tIns="46800" rIns="90000" bIns="46800"/>
          <a:lstStyle/>
          <a:p>
            <a:pPr marL="341313" indent="-336550" algn="ctr">
              <a:spcBef>
                <a:spcPts val="8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en-US" sz="2200" b="1" smtClean="0">
              <a:solidFill>
                <a:srgbClr val="00B050"/>
              </a:solidFill>
              <a:latin typeface="Times New Roman" pitchFamily="18" charset="0"/>
              <a:cs typeface="Times New Roman" pitchFamily="18" charset="0"/>
            </a:endParaRPr>
          </a:p>
          <a:p>
            <a:pPr marL="341313" indent="-336550">
              <a:spcBef>
                <a:spcPts val="8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en-US" sz="3200">
              <a:solidFill>
                <a:srgbClr val="000000"/>
              </a:solidFill>
              <a:latin typeface="Calibri" pitchFamily="32" charset="0"/>
            </a:endParaRPr>
          </a:p>
          <a:p>
            <a:pPr marL="341313" indent="-336550">
              <a:spcBef>
                <a:spcPts val="8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en-US" sz="3200">
              <a:solidFill>
                <a:srgbClr val="000000"/>
              </a:solidFill>
              <a:latin typeface="Calibri" pitchFamily="32" charset="0"/>
            </a:endParaRPr>
          </a:p>
          <a:p>
            <a:pPr marL="341313" indent="-336550">
              <a:spcBef>
                <a:spcPts val="8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en-US" sz="3200">
              <a:solidFill>
                <a:srgbClr val="000000"/>
              </a:solidFill>
              <a:latin typeface="Calibri" pitchFamily="32" charset="0"/>
            </a:endParaRPr>
          </a:p>
          <a:p>
            <a:pPr marL="341313" indent="-336550">
              <a:spcBef>
                <a:spcPts val="8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en-US" sz="3200">
              <a:solidFill>
                <a:srgbClr val="000000"/>
              </a:solidFill>
              <a:latin typeface="Calibri" pitchFamily="32" charset="0"/>
            </a:endParaRPr>
          </a:p>
          <a:p>
            <a:pPr marL="341313" indent="-336550">
              <a:spcBef>
                <a:spcPts val="8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en-US" sz="3200">
              <a:solidFill>
                <a:srgbClr val="000000"/>
              </a:solidFill>
              <a:latin typeface="Calibri" pitchFamily="32" charset="0"/>
            </a:endParaRPr>
          </a:p>
          <a:p>
            <a:pPr marL="1587">
              <a:spcBef>
                <a:spcPts val="800"/>
              </a:spcBef>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en-US" sz="3200" smtClean="0">
              <a:solidFill>
                <a:srgbClr val="000000"/>
              </a:solidFill>
              <a:latin typeface="Calibri" pitchFamily="32" charset="0"/>
            </a:endParaRPr>
          </a:p>
          <a:p>
            <a:pPr marL="458787" indent="-457200" algn="just">
              <a:spcBef>
                <a:spcPts val="1800"/>
              </a:spcBef>
              <a:buClr>
                <a:schemeClr val="accent1"/>
              </a:buClr>
              <a:buFont typeface="Wingdings" pitchFamily="2" charset="2"/>
              <a:buChar char="Ø"/>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sz="3200" err="1" smtClean="0">
                <a:solidFill>
                  <a:srgbClr val="000000"/>
                </a:solidFill>
                <a:latin typeface="Calibri" pitchFamily="32" charset="0"/>
              </a:rPr>
              <a:t>bLength</a:t>
            </a:r>
            <a:r>
              <a:rPr lang="en-US" sz="3200" smtClean="0">
                <a:solidFill>
                  <a:srgbClr val="000000"/>
                </a:solidFill>
                <a:latin typeface="Calibri" pitchFamily="32" charset="0"/>
              </a:rPr>
              <a:t> </a:t>
            </a:r>
            <a:r>
              <a:rPr lang="en-US" sz="3200">
                <a:solidFill>
                  <a:srgbClr val="000000"/>
                </a:solidFill>
                <a:latin typeface="Calibri" pitchFamily="32" charset="0"/>
              </a:rPr>
              <a:t>is the length of the device descriptor.</a:t>
            </a:r>
          </a:p>
          <a:p>
            <a:pPr marL="458787" indent="-457200" algn="just">
              <a:spcBef>
                <a:spcPts val="800"/>
              </a:spcBef>
              <a:buClr>
                <a:schemeClr val="accent1"/>
              </a:buClr>
              <a:buFont typeface="Wingdings" pitchFamily="2" charset="2"/>
              <a:buChar char="Ø"/>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sz="3200" err="1">
                <a:solidFill>
                  <a:srgbClr val="000000"/>
                </a:solidFill>
                <a:latin typeface="Calibri" pitchFamily="32" charset="0"/>
              </a:rPr>
              <a:t>bDescriptor</a:t>
            </a:r>
            <a:r>
              <a:rPr lang="en-US" sz="3200">
                <a:solidFill>
                  <a:srgbClr val="000000"/>
                </a:solidFill>
                <a:latin typeface="Calibri" pitchFamily="32" charset="0"/>
              </a:rPr>
              <a:t> Type is the descriptor type.</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54</a:t>
            </a:fld>
            <a:endParaRPr lang="en-IN"/>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82"/>
          <a:stretch/>
        </p:blipFill>
        <p:spPr bwMode="auto">
          <a:xfrm>
            <a:off x="1219200" y="1193800"/>
            <a:ext cx="6705600" cy="33782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516035" y="609600"/>
            <a:ext cx="4108753" cy="523220"/>
          </a:xfrm>
          <a:prstGeom prst="rect">
            <a:avLst/>
          </a:prstGeom>
        </p:spPr>
        <p:txBody>
          <a:bodyPr wrap="none">
            <a:spAutoFit/>
          </a:bodyPr>
          <a:lstStyle/>
          <a:p>
            <a:r>
              <a:rPr lang="en-US" sz="2800" b="1">
                <a:solidFill>
                  <a:srgbClr val="00B050"/>
                </a:solidFill>
                <a:latin typeface="Times New Roman" pitchFamily="18" charset="0"/>
                <a:cs typeface="Times New Roman" pitchFamily="18" charset="0"/>
              </a:rPr>
              <a:t>Configuration descriptor </a:t>
            </a:r>
            <a:endParaRPr lang="en-IN" sz="2800"/>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848600" y="152400"/>
            <a:ext cx="838200" cy="685800"/>
          </a:xfrm>
          <a:prstGeom prst="rect">
            <a:avLst/>
          </a:prstGeom>
          <a:noFill/>
        </p:spPr>
      </p:pic>
    </p:spTree>
    <p:extLst>
      <p:ext uri="{BB962C8B-B14F-4D97-AF65-F5344CB8AC3E}">
        <p14:creationId xmlns:p14="http://schemas.microsoft.com/office/powerpoint/2010/main" xmlns="" val="34492832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457201" y="533400"/>
            <a:ext cx="8153400" cy="60198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err="1">
                <a:solidFill>
                  <a:srgbClr val="000000"/>
                </a:solidFill>
                <a:latin typeface="Calibri" pitchFamily="32" charset="0"/>
              </a:rPr>
              <a:t>wTotalLength</a:t>
            </a:r>
            <a:r>
              <a:rPr lang="en-US" sz="2800" dirty="0">
                <a:solidFill>
                  <a:srgbClr val="000000"/>
                </a:solidFill>
                <a:latin typeface="Calibri" pitchFamily="32" charset="0"/>
              </a:rPr>
              <a:t> is the total combined size of this set of descriptors (i.e., total of configuration descriptor + interface descriptor + HID descriptor + endpoint descriptor). </a:t>
            </a:r>
            <a:endParaRPr lang="en-US" sz="2800" dirty="0" smtClean="0">
              <a:solidFill>
                <a:srgbClr val="000000"/>
              </a:solidFill>
              <a:latin typeface="Calibri" pitchFamily="32" charset="0"/>
            </a:endParaRP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smtClean="0">
                <a:solidFill>
                  <a:srgbClr val="000000"/>
                </a:solidFill>
                <a:latin typeface="Calibri" pitchFamily="32" charset="0"/>
              </a:rPr>
              <a:t>When </a:t>
            </a:r>
            <a:r>
              <a:rPr lang="en-US" sz="2800" dirty="0">
                <a:solidFill>
                  <a:srgbClr val="000000"/>
                </a:solidFill>
                <a:latin typeface="Calibri" pitchFamily="32" charset="0"/>
              </a:rPr>
              <a:t>the configuration descriptor is read by the host, it returns the entire configuration information which includes all interface and endpoint descriptors.</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err="1">
                <a:solidFill>
                  <a:srgbClr val="000000"/>
                </a:solidFill>
                <a:latin typeface="Calibri" pitchFamily="32" charset="0"/>
              </a:rPr>
              <a:t>bNumInterfaces</a:t>
            </a:r>
            <a:r>
              <a:rPr lang="en-US" sz="2800" dirty="0">
                <a:solidFill>
                  <a:srgbClr val="000000"/>
                </a:solidFill>
                <a:latin typeface="Calibri" pitchFamily="32" charset="0"/>
              </a:rPr>
              <a:t> is the number of interfaces present for this configuration.</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2800" dirty="0" err="1">
                <a:solidFill>
                  <a:srgbClr val="000000"/>
                </a:solidFill>
                <a:latin typeface="Calibri" pitchFamily="32" charset="0"/>
              </a:rPr>
              <a:t>bConfigurationValue</a:t>
            </a:r>
            <a:r>
              <a:rPr lang="en-US" sz="2800" dirty="0">
                <a:solidFill>
                  <a:srgbClr val="000000"/>
                </a:solidFill>
                <a:latin typeface="Calibri" pitchFamily="32" charset="0"/>
              </a:rPr>
              <a:t> is used by the host (in command </a:t>
            </a:r>
            <a:r>
              <a:rPr lang="en-US" sz="2800" dirty="0" err="1">
                <a:solidFill>
                  <a:srgbClr val="000000"/>
                </a:solidFill>
                <a:latin typeface="Calibri" pitchFamily="32" charset="0"/>
              </a:rPr>
              <a:t>SetConfiguration</a:t>
            </a:r>
            <a:r>
              <a:rPr lang="en-US" sz="2800" dirty="0">
                <a:solidFill>
                  <a:srgbClr val="000000"/>
                </a:solidFill>
                <a:latin typeface="Calibri" pitchFamily="32" charset="0"/>
              </a:rPr>
              <a:t>) to select the configuration</a:t>
            </a:r>
            <a:r>
              <a:rPr lang="en-US" sz="2800" dirty="0" smtClean="0">
                <a:solidFill>
                  <a:srgbClr val="000000"/>
                </a:solidFill>
                <a:latin typeface="Calibri" pitchFamily="32" charset="0"/>
              </a:rPr>
              <a:t>.</a:t>
            </a:r>
            <a:endParaRPr lang="en-US" sz="2800" dirty="0">
              <a:solidFill>
                <a:srgbClr val="000000"/>
              </a:solidFill>
              <a:latin typeface="Calibri" pitchFamily="32" charset="0"/>
            </a:endParaRPr>
          </a:p>
          <a:p>
            <a:pPr marL="338138" indent="-336550">
              <a:spcBef>
                <a:spcPts val="8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000" dirty="0">
              <a:solidFill>
                <a:srgbClr val="000000"/>
              </a:solidFill>
              <a:latin typeface="Calibri" pitchFamily="32"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55</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0"/>
            <a:ext cx="838200" cy="685800"/>
          </a:xfrm>
          <a:prstGeom prst="rect">
            <a:avLst/>
          </a:prstGeom>
          <a:noFill/>
        </p:spPr>
      </p:pic>
    </p:spTree>
    <p:extLst>
      <p:ext uri="{BB962C8B-B14F-4D97-AF65-F5344CB8AC3E}">
        <p14:creationId xmlns:p14="http://schemas.microsoft.com/office/powerpoint/2010/main" xmlns="" val="465970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1" y="533400"/>
            <a:ext cx="81534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100" dirty="0" err="1">
                <a:solidFill>
                  <a:srgbClr val="000000"/>
                </a:solidFill>
                <a:latin typeface="Calibri" pitchFamily="32" charset="0"/>
                <a:ea typeface="Droid Sans" charset="0"/>
                <a:cs typeface="Droid Sans" charset="0"/>
              </a:rPr>
              <a:t>iConfiguration</a:t>
            </a:r>
            <a:r>
              <a:rPr lang="en-US" sz="3100" dirty="0">
                <a:solidFill>
                  <a:srgbClr val="000000"/>
                </a:solidFill>
                <a:latin typeface="Calibri" pitchFamily="32" charset="0"/>
                <a:ea typeface="Droid Sans" charset="0"/>
                <a:cs typeface="Droid Sans" charset="0"/>
              </a:rPr>
              <a:t> is an index to a string descriptor describing the configuration in readable format.</a:t>
            </a:r>
          </a:p>
          <a:p>
            <a:pPr marL="457200" indent="-457200" algn="just" eaLnBrk="1" hangingPunct="1">
              <a:spcBef>
                <a:spcPts val="800"/>
              </a:spcBef>
              <a:buClr>
                <a:schemeClr val="accent1"/>
              </a:buClr>
              <a:buFont typeface="Wingdings" pitchFamily="2" charset="2"/>
              <a:buChar char="Ø"/>
            </a:pPr>
            <a:r>
              <a:rPr lang="en-US" sz="3100" dirty="0" err="1">
                <a:solidFill>
                  <a:srgbClr val="000000"/>
                </a:solidFill>
                <a:latin typeface="Calibri" pitchFamily="32" charset="0"/>
                <a:ea typeface="Droid Sans" charset="0"/>
                <a:cs typeface="Droid Sans" charset="0"/>
              </a:rPr>
              <a:t>bmAttributes</a:t>
            </a:r>
            <a:r>
              <a:rPr lang="en-US" sz="3100" dirty="0">
                <a:solidFill>
                  <a:srgbClr val="000000"/>
                </a:solidFill>
                <a:latin typeface="Calibri" pitchFamily="32" charset="0"/>
                <a:ea typeface="Droid Sans" charset="0"/>
                <a:cs typeface="Droid Sans" charset="0"/>
              </a:rPr>
              <a:t> describes the power requirements of the device. </a:t>
            </a:r>
            <a:endParaRPr lang="en-US" sz="3100" dirty="0" smtClean="0">
              <a:solidFill>
                <a:srgbClr val="000000"/>
              </a:solidFill>
              <a:latin typeface="Calibri" pitchFamily="32" charset="0"/>
              <a:ea typeface="Droid Sans" charset="0"/>
              <a:cs typeface="Droid Sans" charset="0"/>
            </a:endParaRPr>
          </a:p>
          <a:p>
            <a:pPr marL="457200" indent="-457200" algn="just" eaLnBrk="1" hangingPunct="1">
              <a:spcBef>
                <a:spcPts val="800"/>
              </a:spcBef>
              <a:buClr>
                <a:schemeClr val="accent1"/>
              </a:buClr>
              <a:buFont typeface="Wingdings" pitchFamily="2" charset="2"/>
              <a:buChar char="Ø"/>
            </a:pPr>
            <a:r>
              <a:rPr lang="en-US" sz="3100" dirty="0" smtClean="0">
                <a:solidFill>
                  <a:srgbClr val="000000"/>
                </a:solidFill>
                <a:latin typeface="Calibri" pitchFamily="32" charset="0"/>
                <a:ea typeface="Droid Sans" charset="0"/>
                <a:cs typeface="Droid Sans" charset="0"/>
              </a:rPr>
              <a:t>If </a:t>
            </a:r>
            <a:r>
              <a:rPr lang="en-US" sz="3100" dirty="0">
                <a:solidFill>
                  <a:srgbClr val="000000"/>
                </a:solidFill>
                <a:latin typeface="Calibri" pitchFamily="32" charset="0"/>
                <a:ea typeface="Droid Sans" charset="0"/>
                <a:cs typeface="Droid Sans" charset="0"/>
              </a:rPr>
              <a:t>the device is USB bus-powered, then bit D7 is set. If it is self-powered, it sets bit D6. </a:t>
            </a:r>
            <a:endParaRPr lang="en-US" sz="3100" dirty="0" smtClean="0">
              <a:solidFill>
                <a:srgbClr val="000000"/>
              </a:solidFill>
              <a:latin typeface="Calibri" pitchFamily="32" charset="0"/>
              <a:ea typeface="Droid Sans" charset="0"/>
              <a:cs typeface="Droid Sans" charset="0"/>
            </a:endParaRPr>
          </a:p>
          <a:p>
            <a:pPr marL="457200" indent="-457200" algn="just" eaLnBrk="1" hangingPunct="1">
              <a:spcBef>
                <a:spcPts val="800"/>
              </a:spcBef>
              <a:buClr>
                <a:schemeClr val="accent1"/>
              </a:buClr>
              <a:buFont typeface="Wingdings" pitchFamily="2" charset="2"/>
              <a:buChar char="Ø"/>
            </a:pPr>
            <a:r>
              <a:rPr lang="en-US" sz="3100" dirty="0" smtClean="0">
                <a:solidFill>
                  <a:srgbClr val="000000"/>
                </a:solidFill>
                <a:latin typeface="Calibri" pitchFamily="32" charset="0"/>
                <a:ea typeface="Droid Sans" charset="0"/>
                <a:cs typeface="Droid Sans" charset="0"/>
              </a:rPr>
              <a:t>Bit </a:t>
            </a:r>
            <a:r>
              <a:rPr lang="en-US" sz="3100" dirty="0">
                <a:solidFill>
                  <a:srgbClr val="000000"/>
                </a:solidFill>
                <a:latin typeface="Calibri" pitchFamily="32" charset="0"/>
                <a:ea typeface="Droid Sans" charset="0"/>
                <a:cs typeface="Droid Sans" charset="0"/>
              </a:rPr>
              <a:t>D5 specifies the remote wakeup of the device. Bits D7 and D0–D4 are reserved.</a:t>
            </a:r>
          </a:p>
          <a:p>
            <a:pPr marL="457200" indent="-457200" algn="just" eaLnBrk="1" hangingPunct="1">
              <a:spcBef>
                <a:spcPts val="800"/>
              </a:spcBef>
              <a:buClr>
                <a:schemeClr val="accent1"/>
              </a:buClr>
              <a:buFont typeface="Wingdings" pitchFamily="2" charset="2"/>
              <a:buChar char="Ø"/>
            </a:pPr>
            <a:r>
              <a:rPr lang="en-US" sz="3100" dirty="0" err="1">
                <a:solidFill>
                  <a:srgbClr val="000000"/>
                </a:solidFill>
                <a:latin typeface="Calibri" pitchFamily="32" charset="0"/>
                <a:ea typeface="Droid Sans" charset="0"/>
                <a:cs typeface="Droid Sans" charset="0"/>
              </a:rPr>
              <a:t>bMaxPower</a:t>
            </a:r>
            <a:r>
              <a:rPr lang="en-US" sz="3100" dirty="0">
                <a:solidFill>
                  <a:srgbClr val="000000"/>
                </a:solidFill>
                <a:latin typeface="Calibri" pitchFamily="32" charset="0"/>
                <a:ea typeface="Droid Sans" charset="0"/>
                <a:cs typeface="Droid Sans" charset="0"/>
              </a:rPr>
              <a:t> defines the maximum power the device will draw from </a:t>
            </a:r>
            <a:r>
              <a:rPr lang="en-US" sz="3200" dirty="0">
                <a:solidFill>
                  <a:srgbClr val="000000"/>
                </a:solidFill>
                <a:latin typeface="Calibri" pitchFamily="32" charset="0"/>
                <a:ea typeface="Droid Sans" charset="0"/>
                <a:cs typeface="Droid Sans" charset="0"/>
              </a:rPr>
              <a:t>the bus in 2mA units.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56</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0"/>
            <a:ext cx="838200" cy="685800"/>
          </a:xfrm>
          <a:prstGeom prst="rect">
            <a:avLst/>
          </a:prstGeom>
          <a:noFill/>
        </p:spPr>
      </p:pic>
    </p:spTree>
    <p:extLst>
      <p:ext uri="{BB962C8B-B14F-4D97-AF65-F5344CB8AC3E}">
        <p14:creationId xmlns:p14="http://schemas.microsoft.com/office/powerpoint/2010/main" xmlns="" val="164863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381000"/>
            <a:ext cx="8226425" cy="61722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200" dirty="0" smtClean="0">
              <a:solidFill>
                <a:srgbClr val="000000"/>
              </a:solidFill>
              <a:latin typeface="Calibri" pitchFamily="32" charset="0"/>
            </a:endParaRP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200" dirty="0" smtClean="0">
                <a:solidFill>
                  <a:srgbClr val="000000"/>
                </a:solidFill>
                <a:latin typeface="Calibri" pitchFamily="32" charset="0"/>
              </a:rPr>
              <a:t>The </a:t>
            </a:r>
            <a:r>
              <a:rPr lang="en-US" sz="3200" dirty="0">
                <a:solidFill>
                  <a:srgbClr val="000000"/>
                </a:solidFill>
                <a:latin typeface="Calibri" pitchFamily="32" charset="0"/>
              </a:rPr>
              <a:t>table shown below shows an example configuration descriptor for a mouse device.</a:t>
            </a:r>
          </a:p>
          <a:p>
            <a:pPr marL="338138" indent="-336550">
              <a:spcBef>
                <a:spcPts val="8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200" dirty="0">
              <a:solidFill>
                <a:srgbClr val="000000"/>
              </a:solidFill>
              <a:latin typeface="Calibri" pitchFamily="32" charset="0"/>
            </a:endParaRPr>
          </a:p>
        </p:txBody>
      </p:sp>
      <p:sp>
        <p:nvSpPr>
          <p:cNvPr id="65539" name="Rectangle 2"/>
          <p:cNvSpPr>
            <a:spLocks noChangeArrowheads="1"/>
          </p:cNvSpPr>
          <p:nvPr/>
        </p:nvSpPr>
        <p:spPr bwMode="auto">
          <a:xfrm>
            <a:off x="155575" y="-1790700"/>
            <a:ext cx="49911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5540" name="Rectangle 3"/>
          <p:cNvSpPr>
            <a:spLocks noChangeArrowheads="1"/>
          </p:cNvSpPr>
          <p:nvPr/>
        </p:nvSpPr>
        <p:spPr bwMode="auto">
          <a:xfrm>
            <a:off x="155575" y="-1790700"/>
            <a:ext cx="49911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6554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2057400"/>
            <a:ext cx="6172200" cy="4137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57</a:t>
            </a:fld>
            <a:endParaRPr lang="en-IN"/>
          </a:p>
        </p:txBody>
      </p:sp>
      <p:pic>
        <p:nvPicPr>
          <p:cNvPr id="8" name="Picture 2" descr="C:\Users\student\Desktop\Untitled.png"/>
          <p:cNvPicPr>
            <a:picLocks noChangeAspect="1" noChangeArrowheads="1"/>
          </p:cNvPicPr>
          <p:nvPr/>
        </p:nvPicPr>
        <p:blipFill>
          <a:blip r:embed="rId4" cstate="print"/>
          <a:srcRect/>
          <a:stretch>
            <a:fillRect/>
          </a:stretch>
        </p:blipFill>
        <p:spPr bwMode="auto">
          <a:xfrm>
            <a:off x="7924800" y="304800"/>
            <a:ext cx="838200" cy="685800"/>
          </a:xfrm>
          <a:prstGeom prst="rect">
            <a:avLst/>
          </a:prstGeom>
          <a:noFill/>
        </p:spPr>
      </p:pic>
    </p:spTree>
    <p:extLst>
      <p:ext uri="{BB962C8B-B14F-4D97-AF65-F5344CB8AC3E}">
        <p14:creationId xmlns:p14="http://schemas.microsoft.com/office/powerpoint/2010/main" xmlns="" val="31867482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457200" y="304800"/>
            <a:ext cx="8226425"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6656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226"/>
          <a:stretch/>
        </p:blipFill>
        <p:spPr bwMode="auto">
          <a:xfrm>
            <a:off x="1219200" y="657224"/>
            <a:ext cx="6781800" cy="543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58</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7924800" y="228600"/>
            <a:ext cx="838200" cy="685800"/>
          </a:xfrm>
          <a:prstGeom prst="rect">
            <a:avLst/>
          </a:prstGeom>
          <a:noFill/>
        </p:spPr>
      </p:pic>
    </p:spTree>
    <p:extLst>
      <p:ext uri="{BB962C8B-B14F-4D97-AF65-F5344CB8AC3E}">
        <p14:creationId xmlns:p14="http://schemas.microsoft.com/office/powerpoint/2010/main" xmlns="" val="26167120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457201" y="990600"/>
            <a:ext cx="7848600" cy="55626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200">
                <a:solidFill>
                  <a:srgbClr val="000000"/>
                </a:solidFill>
                <a:latin typeface="Calibri" pitchFamily="32" charset="0"/>
              </a:rPr>
              <a:t>The length of the descriptor is 9 bytes (bLength= 9), and the descriptor type is 0x02 (bDescriptorType = 0x02).</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200">
                <a:solidFill>
                  <a:srgbClr val="000000"/>
                </a:solidFill>
                <a:latin typeface="Calibri" pitchFamily="32" charset="0"/>
              </a:rPr>
              <a:t>The total combined size of the descriptors is 34 (wTotalLength = 34).</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200">
                <a:solidFill>
                  <a:srgbClr val="000000"/>
                </a:solidFill>
                <a:latin typeface="Calibri" pitchFamily="32" charset="0"/>
              </a:rPr>
              <a:t>The number of interfaces for the mouse device is 1 (bNumInterfaces = 1).</a:t>
            </a:r>
          </a:p>
          <a:p>
            <a:pPr marL="457200" indent="-457200" algn="just">
              <a:spcBef>
                <a:spcPts val="800"/>
              </a:spcBef>
              <a:buClr>
                <a:schemeClr val="accent1"/>
              </a:buClr>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sz="3200">
                <a:solidFill>
                  <a:srgbClr val="000000"/>
                </a:solidFill>
                <a:latin typeface="Calibri" pitchFamily="32" charset="0"/>
              </a:rPr>
              <a:t>Host SetConfiguration command must use the value 1 as an argument in SetConfiguration() to select this configuration.</a:t>
            </a:r>
          </a:p>
          <a:p>
            <a:pPr marL="338138" indent="-336550">
              <a:spcBef>
                <a:spcPts val="8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endParaRPr lang="en-US" sz="3200">
              <a:solidFill>
                <a:srgbClr val="000000"/>
              </a:solidFill>
              <a:latin typeface="Calibri" pitchFamily="32"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59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304800"/>
            <a:ext cx="838200" cy="685800"/>
          </a:xfrm>
          <a:prstGeom prst="rect">
            <a:avLst/>
          </a:prstGeom>
          <a:noFill/>
        </p:spPr>
      </p:pic>
    </p:spTree>
    <p:extLst>
      <p:ext uri="{BB962C8B-B14F-4D97-AF65-F5344CB8AC3E}">
        <p14:creationId xmlns:p14="http://schemas.microsoft.com/office/powerpoint/2010/main" xmlns="" val="32695390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57200" y="685800"/>
            <a:ext cx="81534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3375" indent="-333375"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1pPr>
            <a:lvl2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2pPr>
            <a:lvl3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3pPr>
            <a:lvl4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4pPr>
            <a:lvl5pPr eaLnBrk="0" hangingPunc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200" dirty="0">
                <a:solidFill>
                  <a:srgbClr val="000000"/>
                </a:solidFill>
                <a:latin typeface="Calibri" pitchFamily="32" charset="0"/>
                <a:ea typeface="Droid Sans" charset="0"/>
                <a:cs typeface="Droid Sans" charset="0"/>
              </a:rPr>
              <a:t>There are three data speeds that can be defined as per specifications i.e.</a:t>
            </a:r>
          </a:p>
          <a:p>
            <a:pPr marL="1257300" lvl="2" indent="-342900" algn="just" eaLnBrk="1" hangingPunct="1">
              <a:spcBef>
                <a:spcPts val="600"/>
              </a:spcBef>
              <a:buClr>
                <a:schemeClr val="accent1"/>
              </a:buClr>
              <a:buFont typeface="Wingdings" pitchFamily="2" charset="2"/>
              <a:buChar char="Ø"/>
            </a:pPr>
            <a:r>
              <a:rPr lang="en-US" sz="2400" dirty="0">
                <a:solidFill>
                  <a:srgbClr val="000000"/>
                </a:solidFill>
                <a:latin typeface="Calibri" pitchFamily="32" charset="0"/>
                <a:ea typeface="Droid Sans" charset="0"/>
                <a:cs typeface="Droid Sans" charset="0"/>
              </a:rPr>
              <a:t>	Low speed – 1.5 Mb/sec</a:t>
            </a:r>
          </a:p>
          <a:p>
            <a:pPr marL="1257300" lvl="2" indent="-342900" algn="just" eaLnBrk="1" hangingPunct="1">
              <a:spcBef>
                <a:spcPts val="600"/>
              </a:spcBef>
              <a:buClr>
                <a:schemeClr val="accent1"/>
              </a:buClr>
              <a:buFont typeface="Wingdings" pitchFamily="2" charset="2"/>
              <a:buChar char="Ø"/>
            </a:pPr>
            <a:r>
              <a:rPr lang="en-US" sz="2400" dirty="0">
                <a:solidFill>
                  <a:srgbClr val="000000"/>
                </a:solidFill>
                <a:latin typeface="Calibri" pitchFamily="32" charset="0"/>
                <a:ea typeface="Droid Sans" charset="0"/>
                <a:cs typeface="Droid Sans" charset="0"/>
              </a:rPr>
              <a:t> 	Full speed – 12 Mb/sec</a:t>
            </a:r>
          </a:p>
          <a:p>
            <a:pPr marL="1257300" lvl="2" indent="-342900" algn="just" eaLnBrk="1" hangingPunct="1">
              <a:spcBef>
                <a:spcPts val="600"/>
              </a:spcBef>
              <a:buClr>
                <a:schemeClr val="accent1"/>
              </a:buClr>
              <a:buFont typeface="Wingdings" pitchFamily="2" charset="2"/>
              <a:buChar char="Ø"/>
            </a:pPr>
            <a:r>
              <a:rPr lang="en-US" sz="2400" dirty="0">
                <a:solidFill>
                  <a:srgbClr val="000000"/>
                </a:solidFill>
                <a:latin typeface="Calibri" pitchFamily="32" charset="0"/>
                <a:ea typeface="Droid Sans" charset="0"/>
                <a:cs typeface="Droid Sans" charset="0"/>
              </a:rPr>
              <a:t> 	High speed – 480 Mb/sec</a:t>
            </a:r>
          </a:p>
          <a:p>
            <a:pPr marL="457200" indent="-457200" algn="just" eaLnBrk="1" hangingPunct="1">
              <a:spcBef>
                <a:spcPts val="800"/>
              </a:spcBef>
              <a:buClr>
                <a:schemeClr val="accent1"/>
              </a:buClr>
              <a:buFont typeface="Wingdings" pitchFamily="2" charset="2"/>
              <a:buChar char="Ø"/>
            </a:pPr>
            <a:r>
              <a:rPr lang="en-US" sz="3200" dirty="0">
                <a:solidFill>
                  <a:srgbClr val="000000"/>
                </a:solidFill>
                <a:latin typeface="Calibri" pitchFamily="32" charset="0"/>
                <a:ea typeface="Droid Sans" charset="0"/>
                <a:cs typeface="Droid Sans" charset="0"/>
              </a:rPr>
              <a:t>The maximum power available to an external device is limited to about 100mA at 5.0V.</a:t>
            </a:r>
          </a:p>
          <a:p>
            <a:pPr marL="457200" indent="-457200" algn="just" eaLnBrk="1" hangingPunct="1">
              <a:spcBef>
                <a:spcPts val="800"/>
              </a:spcBef>
              <a:buClr>
                <a:schemeClr val="accent1"/>
              </a:buClr>
              <a:buFont typeface="Wingdings" pitchFamily="2" charset="2"/>
              <a:buChar char="Ø"/>
            </a:pPr>
            <a:r>
              <a:rPr lang="en-US" sz="3200" dirty="0">
                <a:solidFill>
                  <a:srgbClr val="000000"/>
                </a:solidFill>
                <a:latin typeface="Calibri" pitchFamily="32" charset="0"/>
                <a:ea typeface="Droid Sans" charset="0"/>
                <a:cs typeface="Droid Sans" charset="0"/>
              </a:rPr>
              <a:t>USB is a four wire interface implemented using a four core shielded cable. There are two types of connectors that are used i.e. Type A and Type B. 	</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a:t>
            </a:fld>
            <a:endParaRPr lang="en-IN"/>
          </a:p>
        </p:txBody>
      </p:sp>
      <p:pic>
        <p:nvPicPr>
          <p:cNvPr id="8" name="Picture 2" descr="C:\Users\student\Desktop\Untitled.png"/>
          <p:cNvPicPr>
            <a:picLocks noChangeAspect="1" noChangeArrowheads="1"/>
          </p:cNvPicPr>
          <p:nvPr/>
        </p:nvPicPr>
        <p:blipFill>
          <a:blip r:embed="rId3" cstate="print"/>
          <a:srcRect/>
          <a:stretch>
            <a:fillRect/>
          </a:stretch>
        </p:blipFill>
        <p:spPr bwMode="auto">
          <a:xfrm>
            <a:off x="7620000" y="0"/>
            <a:ext cx="1085850" cy="847725"/>
          </a:xfrm>
          <a:prstGeom prst="rect">
            <a:avLst/>
          </a:prstGeom>
          <a:noFill/>
        </p:spPr>
      </p:pic>
    </p:spTree>
    <p:extLst>
      <p:ext uri="{BB962C8B-B14F-4D97-AF65-F5344CB8AC3E}">
        <p14:creationId xmlns:p14="http://schemas.microsoft.com/office/powerpoint/2010/main" xmlns="" val="28866495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457200" y="762000"/>
            <a:ext cx="8226425"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3200" dirty="0" err="1">
                <a:solidFill>
                  <a:srgbClr val="000000"/>
                </a:solidFill>
                <a:latin typeface="Calibri" pitchFamily="32" charset="0"/>
                <a:ea typeface="Droid Sans" charset="0"/>
                <a:cs typeface="Droid Sans" charset="0"/>
              </a:rPr>
              <a:t>bmAttributes</a:t>
            </a:r>
            <a:r>
              <a:rPr lang="en-US" sz="3200" dirty="0">
                <a:solidFill>
                  <a:srgbClr val="000000"/>
                </a:solidFill>
                <a:latin typeface="Calibri" pitchFamily="32" charset="0"/>
                <a:ea typeface="Droid Sans" charset="0"/>
                <a:cs typeface="Droid Sans" charset="0"/>
              </a:rPr>
              <a:t> is set to </a:t>
            </a:r>
            <a:r>
              <a:rPr lang="en-US" sz="3200" dirty="0" smtClean="0">
                <a:solidFill>
                  <a:srgbClr val="000000"/>
                </a:solidFill>
                <a:latin typeface="Calibri" pitchFamily="32" charset="0"/>
                <a:ea typeface="Droid Sans" charset="0"/>
                <a:cs typeface="Droid Sans" charset="0"/>
              </a:rPr>
              <a:t>040 </a:t>
            </a:r>
            <a:r>
              <a:rPr lang="en-US" sz="3200" dirty="0">
                <a:solidFill>
                  <a:srgbClr val="000000"/>
                </a:solidFill>
                <a:latin typeface="Calibri" pitchFamily="32" charset="0"/>
                <a:ea typeface="Droid Sans" charset="0"/>
                <a:cs typeface="Droid Sans" charset="0"/>
              </a:rPr>
              <a:t>to indicate that the device is self-powered.</a:t>
            </a:r>
          </a:p>
          <a:p>
            <a:pPr marL="457200" indent="-457200" algn="just" eaLnBrk="1" hangingPunct="1">
              <a:spcBef>
                <a:spcPts val="800"/>
              </a:spcBef>
              <a:buClr>
                <a:schemeClr val="accent1"/>
              </a:buClr>
              <a:buFont typeface="Wingdings" pitchFamily="2" charset="2"/>
              <a:buChar char="Ø"/>
            </a:pPr>
            <a:r>
              <a:rPr lang="en-US" sz="3200" dirty="0" err="1">
                <a:solidFill>
                  <a:srgbClr val="000000"/>
                </a:solidFill>
                <a:latin typeface="Calibri" pitchFamily="32" charset="0"/>
                <a:ea typeface="Droid Sans" charset="0"/>
                <a:cs typeface="Droid Sans" charset="0"/>
              </a:rPr>
              <a:t>bMaxPower</a:t>
            </a:r>
            <a:r>
              <a:rPr lang="en-US" sz="3200" dirty="0">
                <a:solidFill>
                  <a:srgbClr val="000000"/>
                </a:solidFill>
                <a:latin typeface="Calibri" pitchFamily="32" charset="0"/>
                <a:ea typeface="Droid Sans" charset="0"/>
                <a:cs typeface="Droid Sans" charset="0"/>
              </a:rPr>
              <a:t> is set to 10 to specify that the maximum current drawn by the device is 20mA.</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60</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897965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457200" y="198438"/>
            <a:ext cx="8224838"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eaLnBrk="1" hangingPunct="1">
              <a:buClrTx/>
              <a:buFontTx/>
              <a:buNone/>
            </a:pPr>
            <a:r>
              <a:rPr lang="en-US" sz="2400" b="1">
                <a:solidFill>
                  <a:srgbClr val="00B050"/>
                </a:solidFill>
                <a:latin typeface="Times New Roman" pitchFamily="16" charset="0"/>
                <a:ea typeface="Droid Sans" charset="0"/>
                <a:cs typeface="Times New Roman" pitchFamily="16" charset="0"/>
              </a:rPr>
              <a:t>Interface Descriptors:</a:t>
            </a:r>
          </a:p>
        </p:txBody>
      </p:sp>
      <p:sp>
        <p:nvSpPr>
          <p:cNvPr id="69635" name="Text Box 2"/>
          <p:cNvSpPr txBox="1">
            <a:spLocks noChangeArrowheads="1"/>
          </p:cNvSpPr>
          <p:nvPr/>
        </p:nvSpPr>
        <p:spPr bwMode="auto">
          <a:xfrm>
            <a:off x="457200" y="762000"/>
            <a:ext cx="8224838"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300">
                <a:solidFill>
                  <a:srgbClr val="000000"/>
                </a:solidFill>
                <a:latin typeface="Times New Roman" pitchFamily="16" charset="0"/>
                <a:ea typeface="Droid Sans" charset="0"/>
                <a:cs typeface="Times New Roman" pitchFamily="16" charset="0"/>
              </a:rPr>
              <a:t>The interface descriptors specify the class of interface and the number of end points it uses. There may be more than one interface.</a:t>
            </a:r>
          </a:p>
          <a:p>
            <a:pPr algn="just" eaLnBrk="1" hangingPunct="1">
              <a:spcBef>
                <a:spcPts val="800"/>
              </a:spcBef>
              <a:buClr>
                <a:schemeClr val="accent1"/>
              </a:buClr>
              <a:buFont typeface="Wingdings" charset="2"/>
              <a:buChar char=""/>
            </a:pPr>
            <a:r>
              <a:rPr lang="en-US" sz="2300">
                <a:solidFill>
                  <a:srgbClr val="000000"/>
                </a:solidFill>
                <a:latin typeface="Times New Roman" pitchFamily="16" charset="0"/>
                <a:ea typeface="Droid Sans" charset="0"/>
                <a:cs typeface="Times New Roman" pitchFamily="16" charset="0"/>
              </a:rPr>
              <a:t>The table shown below shows the format of the interface descriptor with the meaning of each field.</a:t>
            </a:r>
          </a:p>
        </p:txBody>
      </p:sp>
      <p:pic>
        <p:nvPicPr>
          <p:cNvPr id="6963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2743200"/>
            <a:ext cx="6934200" cy="3332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61</a:t>
            </a:fld>
            <a:endParaRPr lang="en-IN"/>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24485480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457200" y="457200"/>
            <a:ext cx="8224838"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500" dirty="0" err="1">
                <a:solidFill>
                  <a:srgbClr val="000000"/>
                </a:solidFill>
                <a:latin typeface="Times New Roman" pitchFamily="16" charset="0"/>
                <a:ea typeface="Droid Sans" charset="0"/>
                <a:cs typeface="Times New Roman" pitchFamily="16" charset="0"/>
              </a:rPr>
              <a:t>bLength</a:t>
            </a:r>
            <a:r>
              <a:rPr lang="en-US" sz="2500" dirty="0">
                <a:solidFill>
                  <a:srgbClr val="000000"/>
                </a:solidFill>
                <a:latin typeface="Times New Roman" pitchFamily="16" charset="0"/>
                <a:ea typeface="Droid Sans" charset="0"/>
                <a:cs typeface="Times New Roman" pitchFamily="16" charset="0"/>
              </a:rPr>
              <a:t> indicates the length of the device descriptor.</a:t>
            </a:r>
          </a:p>
          <a:p>
            <a:pPr algn="just" eaLnBrk="1" hangingPunct="1">
              <a:spcBef>
                <a:spcPts val="800"/>
              </a:spcBef>
              <a:buClr>
                <a:schemeClr val="accent1"/>
              </a:buClr>
              <a:buFont typeface="Wingdings" charset="2"/>
              <a:buChar char=""/>
            </a:pPr>
            <a:r>
              <a:rPr lang="en-US" sz="2500" dirty="0">
                <a:solidFill>
                  <a:srgbClr val="000000"/>
                </a:solidFill>
                <a:latin typeface="Times New Roman" pitchFamily="16" charset="0"/>
                <a:ea typeface="Droid Sans" charset="0"/>
                <a:cs typeface="Times New Roman" pitchFamily="16" charset="0"/>
              </a:rPr>
              <a:t>The descriptor type is given by </a:t>
            </a:r>
            <a:r>
              <a:rPr lang="en-US" sz="2500" dirty="0" err="1">
                <a:solidFill>
                  <a:srgbClr val="000000"/>
                </a:solidFill>
                <a:latin typeface="Times New Roman" pitchFamily="16" charset="0"/>
                <a:ea typeface="Droid Sans" charset="0"/>
                <a:cs typeface="Times New Roman" pitchFamily="16" charset="0"/>
              </a:rPr>
              <a:t>bDescriptorType</a:t>
            </a:r>
            <a:r>
              <a:rPr lang="en-US" sz="2500" dirty="0">
                <a:solidFill>
                  <a:srgbClr val="000000"/>
                </a:solidFill>
                <a:latin typeface="Times New Roman" pitchFamily="16" charset="0"/>
                <a:ea typeface="Droid Sans" charset="0"/>
                <a:cs typeface="Times New Roman" pitchFamily="16" charset="0"/>
              </a:rPr>
              <a:t>.</a:t>
            </a:r>
          </a:p>
          <a:p>
            <a:pPr algn="just" eaLnBrk="1" hangingPunct="1">
              <a:spcBef>
                <a:spcPts val="800"/>
              </a:spcBef>
              <a:buClr>
                <a:schemeClr val="accent1"/>
              </a:buClr>
              <a:buFont typeface="Wingdings" charset="2"/>
              <a:buChar char=""/>
            </a:pPr>
            <a:r>
              <a:rPr lang="en-US" sz="2500" dirty="0">
                <a:solidFill>
                  <a:srgbClr val="000000"/>
                </a:solidFill>
                <a:latin typeface="Times New Roman" pitchFamily="16" charset="0"/>
                <a:ea typeface="Droid Sans" charset="0"/>
                <a:cs typeface="Times New Roman" pitchFamily="16" charset="0"/>
              </a:rPr>
              <a:t>The interface descriptor’s index is given by </a:t>
            </a:r>
            <a:r>
              <a:rPr lang="en-US" sz="2500" dirty="0" err="1">
                <a:solidFill>
                  <a:srgbClr val="000000"/>
                </a:solidFill>
                <a:latin typeface="Times New Roman" pitchFamily="16" charset="0"/>
                <a:ea typeface="Droid Sans" charset="0"/>
                <a:cs typeface="Times New Roman" pitchFamily="16" charset="0"/>
              </a:rPr>
              <a:t>bInterfaceNumber</a:t>
            </a:r>
            <a:r>
              <a:rPr lang="en-US" sz="2500" dirty="0">
                <a:solidFill>
                  <a:srgbClr val="000000"/>
                </a:solidFill>
                <a:latin typeface="Times New Roman" pitchFamily="16" charset="0"/>
                <a:ea typeface="Droid Sans" charset="0"/>
                <a:cs typeface="Times New Roman" pitchFamily="16" charset="0"/>
              </a:rPr>
              <a:t>.</a:t>
            </a:r>
          </a:p>
          <a:p>
            <a:pPr algn="just" eaLnBrk="1" hangingPunct="1">
              <a:spcBef>
                <a:spcPts val="800"/>
              </a:spcBef>
              <a:buClr>
                <a:schemeClr val="accent1"/>
              </a:buClr>
              <a:buFont typeface="Wingdings" charset="2"/>
              <a:buChar char=""/>
            </a:pPr>
            <a:r>
              <a:rPr lang="en-US" sz="2500" dirty="0" err="1">
                <a:solidFill>
                  <a:srgbClr val="000000"/>
                </a:solidFill>
                <a:latin typeface="Times New Roman" pitchFamily="16" charset="0"/>
                <a:ea typeface="Droid Sans" charset="0"/>
                <a:cs typeface="Times New Roman" pitchFamily="16" charset="0"/>
              </a:rPr>
              <a:t>bAlternateSetting</a:t>
            </a:r>
            <a:r>
              <a:rPr lang="en-US" sz="2500" dirty="0">
                <a:solidFill>
                  <a:srgbClr val="000000"/>
                </a:solidFill>
                <a:latin typeface="Times New Roman" pitchFamily="16" charset="0"/>
                <a:ea typeface="Droid Sans" charset="0"/>
                <a:cs typeface="Times New Roman" pitchFamily="16" charset="0"/>
              </a:rPr>
              <a:t> can be used to specify alternate interfaces that can be selected by the host using command Set Interface</a:t>
            </a:r>
            <a:r>
              <a:rPr lang="en-US" sz="2500" dirty="0">
                <a:solidFill>
                  <a:srgbClr val="000000"/>
                </a:solidFill>
                <a:latin typeface="Calibri" pitchFamily="32" charset="0"/>
                <a:ea typeface="Droid Sans" charset="0"/>
                <a:cs typeface="Times New Roman" pitchFamily="16" charset="0"/>
              </a:rPr>
              <a:t>.</a:t>
            </a:r>
          </a:p>
          <a:p>
            <a:pPr algn="just" eaLnBrk="1" hangingPunct="1">
              <a:spcBef>
                <a:spcPts val="800"/>
              </a:spcBef>
              <a:buClr>
                <a:schemeClr val="accent1"/>
              </a:buClr>
              <a:buFont typeface="Wingdings" charset="2"/>
              <a:buChar char=""/>
            </a:pPr>
            <a:r>
              <a:rPr lang="en-US" sz="2500" dirty="0">
                <a:solidFill>
                  <a:srgbClr val="000000"/>
                </a:solidFill>
                <a:latin typeface="Times New Roman" pitchFamily="16" charset="0"/>
                <a:ea typeface="Droid Sans" charset="0"/>
                <a:cs typeface="Times New Roman" pitchFamily="16" charset="0"/>
              </a:rPr>
              <a:t>The number of end points used by the interface can be indicated by </a:t>
            </a:r>
            <a:r>
              <a:rPr lang="en-US" sz="2500" dirty="0" err="1">
                <a:solidFill>
                  <a:srgbClr val="000000"/>
                </a:solidFill>
                <a:latin typeface="Times New Roman" pitchFamily="16" charset="0"/>
                <a:ea typeface="Droid Sans" charset="0"/>
                <a:cs typeface="Times New Roman" pitchFamily="16" charset="0"/>
              </a:rPr>
              <a:t>bNumEndpoints</a:t>
            </a:r>
            <a:r>
              <a:rPr lang="en-US" sz="2500" dirty="0">
                <a:solidFill>
                  <a:srgbClr val="000000"/>
                </a:solidFill>
                <a:latin typeface="Times New Roman" pitchFamily="16" charset="0"/>
                <a:ea typeface="Droid Sans" charset="0"/>
                <a:cs typeface="Times New Roman" pitchFamily="16" charset="0"/>
              </a:rPr>
              <a:t>.</a:t>
            </a:r>
          </a:p>
          <a:p>
            <a:pPr algn="just" eaLnBrk="1" hangingPunct="1">
              <a:spcBef>
                <a:spcPts val="800"/>
              </a:spcBef>
              <a:buClr>
                <a:schemeClr val="accent1"/>
              </a:buClr>
              <a:buFont typeface="Wingdings" charset="2"/>
              <a:buChar char=""/>
            </a:pPr>
            <a:r>
              <a:rPr lang="en-US" sz="2500" dirty="0" err="1">
                <a:solidFill>
                  <a:srgbClr val="000000"/>
                </a:solidFill>
                <a:latin typeface="Times New Roman" pitchFamily="16" charset="0"/>
                <a:ea typeface="Droid Sans" charset="0"/>
                <a:cs typeface="Times New Roman" pitchFamily="16" charset="0"/>
              </a:rPr>
              <a:t>bInterfaceClass</a:t>
            </a:r>
            <a:r>
              <a:rPr lang="en-US" sz="2500" dirty="0">
                <a:solidFill>
                  <a:srgbClr val="000000"/>
                </a:solidFill>
                <a:latin typeface="Times New Roman" pitchFamily="16" charset="0"/>
                <a:ea typeface="Droid Sans" charset="0"/>
                <a:cs typeface="Times New Roman" pitchFamily="16" charset="0"/>
              </a:rPr>
              <a:t> specifies the device class code (assigned by the USB organization).</a:t>
            </a:r>
          </a:p>
          <a:p>
            <a:pPr algn="just" eaLnBrk="1" hangingPunct="1">
              <a:spcBef>
                <a:spcPts val="800"/>
              </a:spcBef>
              <a:buClr>
                <a:schemeClr val="accent1"/>
              </a:buClr>
              <a:buFont typeface="Wingdings" charset="2"/>
              <a:buChar char=""/>
            </a:pPr>
            <a:r>
              <a:rPr lang="en-US" sz="2500" dirty="0" err="1">
                <a:solidFill>
                  <a:srgbClr val="000000"/>
                </a:solidFill>
                <a:latin typeface="Times New Roman" pitchFamily="16" charset="0"/>
                <a:ea typeface="Droid Sans" charset="0"/>
                <a:cs typeface="Times New Roman" pitchFamily="16" charset="0"/>
              </a:rPr>
              <a:t>bInterfaceSubClass</a:t>
            </a:r>
            <a:r>
              <a:rPr lang="en-US" sz="2500" dirty="0">
                <a:solidFill>
                  <a:srgbClr val="000000"/>
                </a:solidFill>
                <a:latin typeface="Times New Roman" pitchFamily="16" charset="0"/>
                <a:ea typeface="Droid Sans" charset="0"/>
                <a:cs typeface="Times New Roman" pitchFamily="16" charset="0"/>
              </a:rPr>
              <a:t> specifies the device subclass code (assigned by the USB organization).</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62</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8152082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457200" y="685800"/>
            <a:ext cx="81534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800" dirty="0" err="1">
                <a:solidFill>
                  <a:srgbClr val="000000"/>
                </a:solidFill>
                <a:latin typeface="Times New Roman" pitchFamily="16" charset="0"/>
                <a:ea typeface="Droid Sans" charset="0"/>
                <a:cs typeface="Times New Roman" pitchFamily="16" charset="0"/>
              </a:rPr>
              <a:t>bInterfaceProtocol</a:t>
            </a:r>
            <a:r>
              <a:rPr lang="en-US" sz="2800" dirty="0">
                <a:solidFill>
                  <a:srgbClr val="000000"/>
                </a:solidFill>
                <a:latin typeface="Times New Roman" pitchFamily="16" charset="0"/>
                <a:ea typeface="Droid Sans" charset="0"/>
                <a:cs typeface="Times New Roman" pitchFamily="16" charset="0"/>
              </a:rPr>
              <a:t> specifies the device protocol code (assigned by the USB organization).</a:t>
            </a:r>
          </a:p>
          <a:p>
            <a:pPr algn="just" eaLnBrk="1" hangingPunct="1">
              <a:spcBef>
                <a:spcPts val="800"/>
              </a:spcBef>
              <a:buClr>
                <a:schemeClr val="accent1"/>
              </a:buClr>
              <a:buFont typeface="Wingdings" charset="2"/>
              <a:buChar char=""/>
            </a:pPr>
            <a:r>
              <a:rPr lang="en-US" sz="2800" dirty="0">
                <a:solidFill>
                  <a:srgbClr val="000000"/>
                </a:solidFill>
                <a:latin typeface="Times New Roman" pitchFamily="16" charset="0"/>
                <a:ea typeface="Droid Sans" charset="0"/>
                <a:cs typeface="Times New Roman" pitchFamily="16" charset="0"/>
              </a:rPr>
              <a:t>The string descriptor’s interface can be determined by </a:t>
            </a:r>
            <a:r>
              <a:rPr lang="en-US" sz="2800" dirty="0" err="1">
                <a:solidFill>
                  <a:srgbClr val="000000"/>
                </a:solidFill>
                <a:latin typeface="Times New Roman" pitchFamily="16" charset="0"/>
                <a:ea typeface="Droid Sans" charset="0"/>
                <a:cs typeface="Times New Roman" pitchFamily="16" charset="0"/>
              </a:rPr>
              <a:t>iInterface</a:t>
            </a:r>
            <a:r>
              <a:rPr lang="en-US" sz="2800" dirty="0">
                <a:solidFill>
                  <a:srgbClr val="000000"/>
                </a:solidFill>
                <a:latin typeface="Times New Roman" pitchFamily="16" charset="0"/>
                <a:ea typeface="Droid Sans" charset="0"/>
                <a:cs typeface="Times New Roman" pitchFamily="16" charset="0"/>
              </a:rPr>
              <a:t> which is an index to a string descriptor. String descriptor provide human readable information.</a:t>
            </a:r>
          </a:p>
          <a:p>
            <a:pPr algn="just" eaLnBrk="1" hangingPunct="1">
              <a:spcBef>
                <a:spcPts val="800"/>
              </a:spcBef>
              <a:buClr>
                <a:schemeClr val="accent1"/>
              </a:buClr>
              <a:buFont typeface="Wingdings" charset="2"/>
              <a:buChar char=""/>
            </a:pPr>
            <a:r>
              <a:rPr lang="en-US" sz="2800" dirty="0">
                <a:solidFill>
                  <a:srgbClr val="000000"/>
                </a:solidFill>
                <a:latin typeface="Times New Roman" pitchFamily="16" charset="0"/>
                <a:ea typeface="Droid Sans" charset="0"/>
                <a:cs typeface="Times New Roman" pitchFamily="16" charset="0"/>
              </a:rPr>
              <a:t>The table shown below shows an example interface descriptor for a mouse device.</a:t>
            </a:r>
          </a:p>
          <a:p>
            <a:pPr algn="just" eaLnBrk="1" hangingPunct="1">
              <a:spcBef>
                <a:spcPts val="800"/>
              </a:spcBef>
              <a:buClr>
                <a:schemeClr val="accent1"/>
              </a:buClr>
              <a:buFont typeface="Wingdings" charset="2"/>
              <a:buChar char=""/>
            </a:pPr>
            <a:r>
              <a:rPr lang="en-US" sz="2800" dirty="0">
                <a:solidFill>
                  <a:srgbClr val="000000"/>
                </a:solidFill>
                <a:latin typeface="Times New Roman" pitchFamily="16" charset="0"/>
                <a:ea typeface="Droid Sans" charset="0"/>
                <a:cs typeface="Times New Roman" pitchFamily="16" charset="0"/>
              </a:rPr>
              <a:t>As seen in the table the descriptor length is 9 bytes, descriptor type is 0x04 (</a:t>
            </a:r>
            <a:r>
              <a:rPr lang="en-US" sz="2800" dirty="0" err="1">
                <a:solidFill>
                  <a:srgbClr val="000000"/>
                </a:solidFill>
                <a:latin typeface="Times New Roman" pitchFamily="16" charset="0"/>
                <a:ea typeface="Droid Sans" charset="0"/>
                <a:cs typeface="Times New Roman" pitchFamily="16" charset="0"/>
              </a:rPr>
              <a:t>bDescriptorType</a:t>
            </a:r>
            <a:r>
              <a:rPr lang="en-US" sz="2800" dirty="0">
                <a:solidFill>
                  <a:srgbClr val="000000"/>
                </a:solidFill>
                <a:latin typeface="Times New Roman" pitchFamily="16" charset="0"/>
                <a:ea typeface="Droid Sans" charset="0"/>
                <a:cs typeface="Times New Roman" pitchFamily="16" charset="0"/>
              </a:rPr>
              <a:t> = 0x04), and the interface number used to reference this interface is 1 (</a:t>
            </a:r>
            <a:r>
              <a:rPr lang="en-US" sz="2800" dirty="0" err="1">
                <a:solidFill>
                  <a:srgbClr val="000000"/>
                </a:solidFill>
                <a:latin typeface="Times New Roman" pitchFamily="16" charset="0"/>
                <a:ea typeface="Droid Sans" charset="0"/>
                <a:cs typeface="Times New Roman" pitchFamily="16" charset="0"/>
              </a:rPr>
              <a:t>bInterfaceNumber</a:t>
            </a:r>
            <a:r>
              <a:rPr lang="en-US" sz="2800" dirty="0">
                <a:solidFill>
                  <a:srgbClr val="000000"/>
                </a:solidFill>
                <a:latin typeface="Times New Roman" pitchFamily="16" charset="0"/>
                <a:ea typeface="Droid Sans" charset="0"/>
                <a:cs typeface="Times New Roman" pitchFamily="16" charset="0"/>
              </a:rPr>
              <a:t>=1 ).</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63</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772400" y="152400"/>
            <a:ext cx="838200" cy="685800"/>
          </a:xfrm>
          <a:prstGeom prst="rect">
            <a:avLst/>
          </a:prstGeom>
          <a:noFill/>
        </p:spPr>
      </p:pic>
    </p:spTree>
    <p:extLst>
      <p:ext uri="{BB962C8B-B14F-4D97-AF65-F5344CB8AC3E}">
        <p14:creationId xmlns:p14="http://schemas.microsoft.com/office/powerpoint/2010/main" xmlns="" val="29273249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57200" y="609600"/>
            <a:ext cx="80772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2800">
                <a:solidFill>
                  <a:srgbClr val="000000"/>
                </a:solidFill>
                <a:latin typeface="Times New Roman" pitchFamily="16" charset="0"/>
                <a:ea typeface="Droid Sans" charset="0"/>
                <a:cs typeface="Times New Roman" pitchFamily="16" charset="0"/>
              </a:rPr>
              <a:t>bAlternateSetting is set to 0 (i.e., no </a:t>
            </a:r>
            <a:r>
              <a:rPr lang="en-US" sz="2800" smtClean="0">
                <a:solidFill>
                  <a:srgbClr val="000000"/>
                </a:solidFill>
                <a:latin typeface="Times New Roman" pitchFamily="16" charset="0"/>
                <a:ea typeface="Droid Sans" charset="0"/>
                <a:cs typeface="Times New Roman" pitchFamily="16" charset="0"/>
              </a:rPr>
              <a:t>alternate interfaces</a:t>
            </a:r>
            <a:r>
              <a:rPr lang="en-US" sz="2800">
                <a:solidFill>
                  <a:srgbClr val="000000"/>
                </a:solidFill>
                <a:latin typeface="Times New Roman" pitchFamily="16" charset="0"/>
                <a:ea typeface="Droid Sans" charset="0"/>
                <a:cs typeface="Times New Roman" pitchFamily="16" charset="0"/>
              </a:rPr>
              <a:t>). </a:t>
            </a:r>
            <a:endParaRPr lang="en-US" sz="2800" smtClean="0">
              <a:solidFill>
                <a:srgbClr val="000000"/>
              </a:solidFill>
              <a:latin typeface="Times New Roman" pitchFamily="16" charset="0"/>
              <a:ea typeface="Droid Sans" charset="0"/>
              <a:cs typeface="Times New Roman" pitchFamily="16" charset="0"/>
            </a:endParaRPr>
          </a:p>
          <a:p>
            <a:pPr marL="457200" indent="-457200" algn="just" eaLnBrk="1" hangingPunct="1">
              <a:spcBef>
                <a:spcPts val="800"/>
              </a:spcBef>
              <a:buClr>
                <a:schemeClr val="accent1"/>
              </a:buClr>
              <a:buFont typeface="Wingdings" pitchFamily="2" charset="2"/>
              <a:buChar char="Ø"/>
            </a:pPr>
            <a:r>
              <a:rPr lang="en-US" sz="2800" smtClean="0">
                <a:solidFill>
                  <a:srgbClr val="000000"/>
                </a:solidFill>
                <a:latin typeface="Times New Roman" pitchFamily="16" charset="0"/>
                <a:ea typeface="Droid Sans" charset="0"/>
                <a:cs typeface="Times New Roman" pitchFamily="16" charset="0"/>
              </a:rPr>
              <a:t>The </a:t>
            </a:r>
            <a:r>
              <a:rPr lang="en-US" sz="2800">
                <a:solidFill>
                  <a:srgbClr val="000000"/>
                </a:solidFill>
                <a:latin typeface="Times New Roman" pitchFamily="16" charset="0"/>
                <a:ea typeface="Droid Sans" charset="0"/>
                <a:cs typeface="Times New Roman" pitchFamily="16" charset="0"/>
              </a:rPr>
              <a:t>number of endpoints used by this interface is 1 (excluding endpoint 0), and this is the endpoint used for the mouse to send its data. </a:t>
            </a:r>
            <a:endParaRPr lang="en-US" sz="2800" smtClean="0">
              <a:solidFill>
                <a:srgbClr val="000000"/>
              </a:solidFill>
              <a:latin typeface="Times New Roman" pitchFamily="16" charset="0"/>
              <a:ea typeface="Droid Sans" charset="0"/>
              <a:cs typeface="Times New Roman" pitchFamily="16" charset="0"/>
            </a:endParaRPr>
          </a:p>
          <a:p>
            <a:pPr marL="457200" indent="-457200" algn="just" eaLnBrk="1" hangingPunct="1">
              <a:spcBef>
                <a:spcPts val="800"/>
              </a:spcBef>
              <a:buClr>
                <a:schemeClr val="accent1"/>
              </a:buClr>
              <a:buFont typeface="Wingdings" pitchFamily="2" charset="2"/>
              <a:buChar char="Ø"/>
            </a:pPr>
            <a:r>
              <a:rPr lang="en-US" sz="2800" smtClean="0">
                <a:solidFill>
                  <a:srgbClr val="000000"/>
                </a:solidFill>
                <a:latin typeface="Times New Roman" pitchFamily="16" charset="0"/>
                <a:ea typeface="Droid Sans" charset="0"/>
                <a:cs typeface="Times New Roman" pitchFamily="16" charset="0"/>
              </a:rPr>
              <a:t>The </a:t>
            </a:r>
            <a:r>
              <a:rPr lang="en-US" sz="2800">
                <a:solidFill>
                  <a:srgbClr val="000000"/>
                </a:solidFill>
                <a:latin typeface="Times New Roman" pitchFamily="16" charset="0"/>
                <a:ea typeface="Droid Sans" charset="0"/>
                <a:cs typeface="Times New Roman" pitchFamily="16" charset="0"/>
              </a:rPr>
              <a:t>device class code is 0x03 (bInterfaceClass = 0x03</a:t>
            </a:r>
            <a:r>
              <a:rPr lang="en-US" sz="2800" smtClean="0">
                <a:solidFill>
                  <a:srgbClr val="000000"/>
                </a:solidFill>
                <a:latin typeface="Times New Roman" pitchFamily="16" charset="0"/>
                <a:ea typeface="Droid Sans" charset="0"/>
                <a:cs typeface="Times New Roman" pitchFamily="16" charset="0"/>
              </a:rPr>
              <a:t>).</a:t>
            </a:r>
          </a:p>
          <a:p>
            <a:pPr marL="457200" indent="-457200" algn="just" eaLnBrk="1" hangingPunct="1">
              <a:spcBef>
                <a:spcPts val="800"/>
              </a:spcBef>
              <a:buClr>
                <a:schemeClr val="accent1"/>
              </a:buClr>
              <a:buFont typeface="Wingdings" pitchFamily="2" charset="2"/>
              <a:buChar char="Ø"/>
            </a:pPr>
            <a:r>
              <a:rPr lang="en-US" sz="2800" smtClean="0">
                <a:solidFill>
                  <a:srgbClr val="000000"/>
                </a:solidFill>
                <a:latin typeface="Times New Roman" pitchFamily="16" charset="0"/>
                <a:ea typeface="Droid Sans" charset="0"/>
                <a:cs typeface="Times New Roman" pitchFamily="16" charset="0"/>
              </a:rPr>
              <a:t>This </a:t>
            </a:r>
            <a:r>
              <a:rPr lang="en-US" sz="2800">
                <a:solidFill>
                  <a:srgbClr val="000000"/>
                </a:solidFill>
                <a:latin typeface="Times New Roman" pitchFamily="16" charset="0"/>
                <a:ea typeface="Droid Sans" charset="0"/>
                <a:cs typeface="Times New Roman" pitchFamily="16" charset="0"/>
              </a:rPr>
              <a:t>is an HID (human interface device) type class. </a:t>
            </a:r>
            <a:endParaRPr lang="en-US" sz="2800" smtClean="0">
              <a:solidFill>
                <a:srgbClr val="000000"/>
              </a:solidFill>
              <a:latin typeface="Times New Roman" pitchFamily="16" charset="0"/>
              <a:ea typeface="Droid Sans" charset="0"/>
              <a:cs typeface="Times New Roman" pitchFamily="16" charset="0"/>
            </a:endParaRPr>
          </a:p>
          <a:p>
            <a:pPr marL="457200" indent="-457200" algn="just" eaLnBrk="1" hangingPunct="1">
              <a:spcBef>
                <a:spcPts val="800"/>
              </a:spcBef>
              <a:buClr>
                <a:schemeClr val="accent1"/>
              </a:buClr>
              <a:buFont typeface="Wingdings" pitchFamily="2" charset="2"/>
              <a:buChar char="Ø"/>
            </a:pPr>
            <a:r>
              <a:rPr lang="en-US" sz="2800" smtClean="0">
                <a:solidFill>
                  <a:srgbClr val="000000"/>
                </a:solidFill>
                <a:latin typeface="Times New Roman" pitchFamily="16" charset="0"/>
                <a:ea typeface="Droid Sans" charset="0"/>
                <a:cs typeface="Times New Roman" pitchFamily="16" charset="0"/>
              </a:rPr>
              <a:t>The </a:t>
            </a:r>
            <a:r>
              <a:rPr lang="en-US" sz="2800">
                <a:solidFill>
                  <a:srgbClr val="000000"/>
                </a:solidFill>
                <a:latin typeface="Times New Roman" pitchFamily="16" charset="0"/>
                <a:ea typeface="Droid Sans" charset="0"/>
                <a:cs typeface="Times New Roman" pitchFamily="16" charset="0"/>
              </a:rPr>
              <a:t>interface subclass is set to 0x02. </a:t>
            </a:r>
            <a:endParaRPr lang="en-US" sz="2800" smtClean="0">
              <a:solidFill>
                <a:srgbClr val="000000"/>
              </a:solidFill>
              <a:latin typeface="Times New Roman" pitchFamily="16" charset="0"/>
              <a:ea typeface="Droid Sans" charset="0"/>
              <a:cs typeface="Times New Roman" pitchFamily="16" charset="0"/>
            </a:endParaRPr>
          </a:p>
          <a:p>
            <a:pPr marL="457200" indent="-457200" algn="just" eaLnBrk="1" hangingPunct="1">
              <a:spcBef>
                <a:spcPts val="800"/>
              </a:spcBef>
              <a:buClr>
                <a:schemeClr val="accent1"/>
              </a:buClr>
              <a:buFont typeface="Wingdings" pitchFamily="2" charset="2"/>
              <a:buChar char="Ø"/>
            </a:pPr>
            <a:r>
              <a:rPr lang="en-US" sz="2800" smtClean="0">
                <a:solidFill>
                  <a:srgbClr val="000000"/>
                </a:solidFill>
                <a:latin typeface="Times New Roman" pitchFamily="16" charset="0"/>
                <a:ea typeface="Droid Sans" charset="0"/>
                <a:cs typeface="Times New Roman" pitchFamily="16" charset="0"/>
              </a:rPr>
              <a:t>The </a:t>
            </a:r>
            <a:r>
              <a:rPr lang="en-US" sz="2800">
                <a:solidFill>
                  <a:srgbClr val="000000"/>
                </a:solidFill>
                <a:latin typeface="Times New Roman" pitchFamily="16" charset="0"/>
                <a:ea typeface="Droid Sans" charset="0"/>
                <a:cs typeface="Times New Roman" pitchFamily="16" charset="0"/>
              </a:rPr>
              <a:t>device protocol is 0x02 (mouse). </a:t>
            </a:r>
            <a:endParaRPr lang="en-US" sz="2800" smtClean="0">
              <a:solidFill>
                <a:srgbClr val="000000"/>
              </a:solidFill>
              <a:latin typeface="Times New Roman" pitchFamily="16" charset="0"/>
              <a:ea typeface="Droid Sans" charset="0"/>
              <a:cs typeface="Times New Roman" pitchFamily="16" charset="0"/>
            </a:endParaRPr>
          </a:p>
          <a:p>
            <a:pPr marL="457200" indent="-457200" algn="just" eaLnBrk="1" hangingPunct="1">
              <a:spcBef>
                <a:spcPts val="800"/>
              </a:spcBef>
              <a:buClr>
                <a:schemeClr val="accent1"/>
              </a:buClr>
              <a:buFont typeface="Wingdings" pitchFamily="2" charset="2"/>
              <a:buChar char="Ø"/>
            </a:pPr>
            <a:r>
              <a:rPr lang="en-US" sz="2800" smtClean="0">
                <a:solidFill>
                  <a:srgbClr val="000000"/>
                </a:solidFill>
                <a:latin typeface="Times New Roman" pitchFamily="16" charset="0"/>
                <a:ea typeface="Droid Sans" charset="0"/>
                <a:cs typeface="Times New Roman" pitchFamily="16" charset="0"/>
              </a:rPr>
              <a:t>There </a:t>
            </a:r>
            <a:r>
              <a:rPr lang="en-US" sz="2800">
                <a:solidFill>
                  <a:srgbClr val="000000"/>
                </a:solidFill>
                <a:latin typeface="Times New Roman" pitchFamily="16" charset="0"/>
                <a:ea typeface="Droid Sans" charset="0"/>
                <a:cs typeface="Times New Roman" pitchFamily="16" charset="0"/>
              </a:rPr>
              <a:t>is no string to describe this interface (iInterface = 0).</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64</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152400"/>
            <a:ext cx="838200" cy="609600"/>
          </a:xfrm>
          <a:prstGeom prst="rect">
            <a:avLst/>
          </a:prstGeom>
          <a:noFill/>
        </p:spPr>
      </p:pic>
    </p:spTree>
    <p:extLst>
      <p:ext uri="{BB962C8B-B14F-4D97-AF65-F5344CB8AC3E}">
        <p14:creationId xmlns:p14="http://schemas.microsoft.com/office/powerpoint/2010/main" xmlns="" val="3248705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457200" y="381000"/>
            <a:ext cx="8224838"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7373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914400"/>
            <a:ext cx="739913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65</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7848600" y="152400"/>
            <a:ext cx="838200" cy="685800"/>
          </a:xfrm>
          <a:prstGeom prst="rect">
            <a:avLst/>
          </a:prstGeom>
          <a:noFill/>
        </p:spPr>
      </p:pic>
    </p:spTree>
    <p:extLst>
      <p:ext uri="{BB962C8B-B14F-4D97-AF65-F5344CB8AC3E}">
        <p14:creationId xmlns:p14="http://schemas.microsoft.com/office/powerpoint/2010/main" xmlns="" val="3719663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57200" y="274638"/>
            <a:ext cx="8224838"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eaLnBrk="1" hangingPunct="1">
              <a:buClrTx/>
              <a:buFontTx/>
              <a:buNone/>
            </a:pPr>
            <a:r>
              <a:rPr lang="en-US" sz="2800" b="1">
                <a:solidFill>
                  <a:srgbClr val="00B050"/>
                </a:solidFill>
                <a:latin typeface="Times New Roman" pitchFamily="16" charset="0"/>
                <a:ea typeface="Droid Sans" charset="0"/>
                <a:cs typeface="Times New Roman" pitchFamily="16" charset="0"/>
              </a:rPr>
              <a:t>HID Descriptors:</a:t>
            </a:r>
          </a:p>
        </p:txBody>
      </p:sp>
      <p:sp>
        <p:nvSpPr>
          <p:cNvPr id="74755" name="Text Box 2"/>
          <p:cNvSpPr txBox="1">
            <a:spLocks noChangeArrowheads="1"/>
          </p:cNvSpPr>
          <p:nvPr/>
        </p:nvSpPr>
        <p:spPr bwMode="auto">
          <a:xfrm>
            <a:off x="457200" y="990600"/>
            <a:ext cx="8224838"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500">
                <a:solidFill>
                  <a:srgbClr val="000000"/>
                </a:solidFill>
                <a:latin typeface="Times New Roman" pitchFamily="16" charset="0"/>
                <a:ea typeface="Droid Sans" charset="0"/>
                <a:cs typeface="Times New Roman" pitchFamily="16" charset="0"/>
              </a:rPr>
              <a:t>In the interface descriptor when the interface belongs to HID class then HID descriptor will come.</a:t>
            </a:r>
          </a:p>
          <a:p>
            <a:pPr algn="just" eaLnBrk="1" hangingPunct="1">
              <a:spcBef>
                <a:spcPts val="800"/>
              </a:spcBef>
              <a:buClr>
                <a:schemeClr val="accent1"/>
              </a:buClr>
              <a:buFont typeface="Wingdings" charset="2"/>
              <a:buChar char=""/>
            </a:pPr>
            <a:r>
              <a:rPr lang="en-US" sz="2500">
                <a:solidFill>
                  <a:srgbClr val="000000"/>
                </a:solidFill>
                <a:latin typeface="Times New Roman" pitchFamily="16" charset="0"/>
                <a:ea typeface="Droid Sans" charset="0"/>
                <a:cs typeface="Times New Roman" pitchFamily="16" charset="0"/>
              </a:rPr>
              <a:t>The format of the HID descriptor is shown in the table below.</a:t>
            </a:r>
          </a:p>
        </p:txBody>
      </p:sp>
      <p:pic>
        <p:nvPicPr>
          <p:cNvPr id="7475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2743200"/>
            <a:ext cx="69342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66</a:t>
            </a:fld>
            <a:endParaRPr lang="en-IN"/>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848600" y="228600"/>
            <a:ext cx="838200" cy="685800"/>
          </a:xfrm>
          <a:prstGeom prst="rect">
            <a:avLst/>
          </a:prstGeom>
          <a:noFill/>
        </p:spPr>
      </p:pic>
    </p:spTree>
    <p:extLst>
      <p:ext uri="{BB962C8B-B14F-4D97-AF65-F5344CB8AC3E}">
        <p14:creationId xmlns:p14="http://schemas.microsoft.com/office/powerpoint/2010/main" xmlns="" val="22945948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457200"/>
            <a:ext cx="8224838" cy="6096000"/>
          </a:xfrm>
          <a:prstGeom prst="rect">
            <a:avLst/>
          </a:prstGeom>
          <a:noFill/>
          <a:ln w="9525" cap="flat">
            <a:noFill/>
            <a:round/>
            <a:headEnd/>
            <a:tailEnd/>
          </a:ln>
          <a:effectLst/>
        </p:spPr>
        <p:txBody>
          <a:bodyPr lIns="90000" tIns="46800" rIns="90000" bIns="46800"/>
          <a:lstStyle/>
          <a:p>
            <a:pPr marL="338138" indent="-338138" algn="just">
              <a:spcBef>
                <a:spcPts val="800"/>
              </a:spcBef>
              <a:buClr>
                <a:schemeClr val="accent1"/>
              </a:buClr>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700" err="1">
                <a:solidFill>
                  <a:srgbClr val="000000"/>
                </a:solidFill>
                <a:latin typeface="Times New Roman" pitchFamily="16" charset="0"/>
                <a:cs typeface="Times New Roman" pitchFamily="16" charset="0"/>
              </a:rPr>
              <a:t>bLength</a:t>
            </a:r>
            <a:r>
              <a:rPr lang="en-US" sz="2700">
                <a:solidFill>
                  <a:srgbClr val="000000"/>
                </a:solidFill>
                <a:latin typeface="Times New Roman" pitchFamily="16" charset="0"/>
                <a:cs typeface="Times New Roman" pitchFamily="16" charset="0"/>
              </a:rPr>
              <a:t> indicates the length of the descriptor.</a:t>
            </a:r>
          </a:p>
          <a:p>
            <a:pPr marL="338138" indent="-338138" algn="just">
              <a:spcBef>
                <a:spcPts val="800"/>
              </a:spcBef>
              <a:buClr>
                <a:schemeClr val="accent1"/>
              </a:buClr>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700">
                <a:solidFill>
                  <a:srgbClr val="000000"/>
                </a:solidFill>
                <a:latin typeface="Times New Roman" pitchFamily="16" charset="0"/>
                <a:cs typeface="Times New Roman" pitchFamily="16" charset="0"/>
              </a:rPr>
              <a:t>The descriptor type is indicated by </a:t>
            </a:r>
            <a:r>
              <a:rPr lang="en-US" sz="2700" err="1">
                <a:solidFill>
                  <a:srgbClr val="000000"/>
                </a:solidFill>
                <a:latin typeface="Times New Roman" pitchFamily="16" charset="0"/>
                <a:cs typeface="Times New Roman" pitchFamily="16" charset="0"/>
              </a:rPr>
              <a:t>bDescriptorType</a:t>
            </a:r>
            <a:r>
              <a:rPr lang="en-US" sz="2700">
                <a:solidFill>
                  <a:srgbClr val="000000"/>
                </a:solidFill>
                <a:latin typeface="Times New Roman" pitchFamily="16" charset="0"/>
                <a:cs typeface="Times New Roman" pitchFamily="16" charset="0"/>
              </a:rPr>
              <a:t>.</a:t>
            </a:r>
          </a:p>
          <a:p>
            <a:pPr marL="338138" indent="-338138" algn="just">
              <a:spcBef>
                <a:spcPts val="800"/>
              </a:spcBef>
              <a:buClr>
                <a:schemeClr val="accent1"/>
              </a:buClr>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700">
                <a:solidFill>
                  <a:srgbClr val="000000"/>
                </a:solidFill>
                <a:latin typeface="Times New Roman" pitchFamily="16" charset="0"/>
                <a:cs typeface="Times New Roman" pitchFamily="16" charset="0"/>
              </a:rPr>
              <a:t>HID class specification is given by </a:t>
            </a:r>
            <a:r>
              <a:rPr lang="en-US" sz="2700" err="1">
                <a:solidFill>
                  <a:srgbClr val="000000"/>
                </a:solidFill>
                <a:latin typeface="Times New Roman" pitchFamily="16" charset="0"/>
                <a:cs typeface="Times New Roman" pitchFamily="16" charset="0"/>
              </a:rPr>
              <a:t>bcdHID</a:t>
            </a:r>
            <a:r>
              <a:rPr lang="en-US" sz="2700">
                <a:solidFill>
                  <a:srgbClr val="000000"/>
                </a:solidFill>
                <a:latin typeface="Times New Roman" pitchFamily="16" charset="0"/>
                <a:cs typeface="Times New Roman" pitchFamily="16" charset="0"/>
              </a:rPr>
              <a:t>.</a:t>
            </a:r>
          </a:p>
          <a:p>
            <a:pPr marL="338138" indent="-338138" algn="just">
              <a:spcBef>
                <a:spcPts val="800"/>
              </a:spcBef>
              <a:buClr>
                <a:schemeClr val="accent1"/>
              </a:buClr>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700">
                <a:solidFill>
                  <a:srgbClr val="000000"/>
                </a:solidFill>
                <a:latin typeface="Times New Roman" pitchFamily="16" charset="0"/>
                <a:cs typeface="Times New Roman" pitchFamily="16" charset="0"/>
              </a:rPr>
              <a:t>If any special local changes have been made then they can be specified by </a:t>
            </a:r>
            <a:r>
              <a:rPr lang="en-US" sz="2700" err="1">
                <a:solidFill>
                  <a:srgbClr val="000000"/>
                </a:solidFill>
                <a:latin typeface="Times New Roman" pitchFamily="16" charset="0"/>
                <a:cs typeface="Times New Roman" pitchFamily="16" charset="0"/>
              </a:rPr>
              <a:t>bCountryCode</a:t>
            </a:r>
            <a:r>
              <a:rPr lang="en-US" sz="2700">
                <a:solidFill>
                  <a:srgbClr val="000000"/>
                </a:solidFill>
                <a:latin typeface="Times New Roman" pitchFamily="16" charset="0"/>
                <a:cs typeface="Times New Roman" pitchFamily="16" charset="0"/>
              </a:rPr>
              <a:t>.</a:t>
            </a:r>
          </a:p>
          <a:p>
            <a:pPr marL="338138" indent="-338138" algn="just">
              <a:spcBef>
                <a:spcPts val="800"/>
              </a:spcBef>
              <a:buClr>
                <a:schemeClr val="accent1"/>
              </a:buClr>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700">
                <a:solidFill>
                  <a:srgbClr val="000000"/>
                </a:solidFill>
                <a:latin typeface="Times New Roman" pitchFamily="16" charset="0"/>
                <a:cs typeface="Times New Roman" pitchFamily="16" charset="0"/>
              </a:rPr>
              <a:t>The additional descriptors associated with this class is given by </a:t>
            </a:r>
            <a:r>
              <a:rPr lang="en-US" sz="2700" err="1">
                <a:solidFill>
                  <a:srgbClr val="000000"/>
                </a:solidFill>
                <a:latin typeface="Times New Roman" pitchFamily="16" charset="0"/>
                <a:cs typeface="Times New Roman" pitchFamily="16" charset="0"/>
              </a:rPr>
              <a:t>bNumDescriptors</a:t>
            </a:r>
            <a:r>
              <a:rPr lang="en-US" sz="2700">
                <a:solidFill>
                  <a:srgbClr val="000000"/>
                </a:solidFill>
                <a:latin typeface="Times New Roman" pitchFamily="16" charset="0"/>
                <a:cs typeface="Times New Roman" pitchFamily="16" charset="0"/>
              </a:rPr>
              <a:t>.</a:t>
            </a:r>
          </a:p>
          <a:p>
            <a:pPr marL="338138" indent="-338138" algn="just">
              <a:spcBef>
                <a:spcPts val="800"/>
              </a:spcBef>
              <a:buClr>
                <a:schemeClr val="accent1"/>
              </a:buClr>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700">
                <a:solidFill>
                  <a:srgbClr val="000000"/>
                </a:solidFill>
                <a:latin typeface="Times New Roman" pitchFamily="16" charset="0"/>
                <a:cs typeface="Times New Roman" pitchFamily="16" charset="0"/>
              </a:rPr>
              <a:t>If any additional descriptor is specified in </a:t>
            </a:r>
            <a:r>
              <a:rPr lang="en-US" sz="2700" err="1">
                <a:solidFill>
                  <a:srgbClr val="000000"/>
                </a:solidFill>
                <a:latin typeface="Times New Roman" pitchFamily="16" charset="0"/>
                <a:cs typeface="Times New Roman" pitchFamily="16" charset="0"/>
              </a:rPr>
              <a:t>bNumDescriptors</a:t>
            </a:r>
            <a:r>
              <a:rPr lang="en-US" sz="2700">
                <a:solidFill>
                  <a:srgbClr val="000000"/>
                </a:solidFill>
                <a:latin typeface="Times New Roman" pitchFamily="16" charset="0"/>
                <a:cs typeface="Times New Roman" pitchFamily="16" charset="0"/>
              </a:rPr>
              <a:t> then that can be defined by </a:t>
            </a:r>
            <a:r>
              <a:rPr lang="en-US" sz="2700" err="1">
                <a:solidFill>
                  <a:srgbClr val="000000"/>
                </a:solidFill>
                <a:latin typeface="Times New Roman" pitchFamily="16" charset="0"/>
                <a:cs typeface="Times New Roman" pitchFamily="16" charset="0"/>
              </a:rPr>
              <a:t>bDescriptorType</a:t>
            </a:r>
            <a:r>
              <a:rPr lang="en-US" sz="2700">
                <a:solidFill>
                  <a:srgbClr val="000000"/>
                </a:solidFill>
                <a:latin typeface="Times New Roman" pitchFamily="16" charset="0"/>
                <a:cs typeface="Times New Roman" pitchFamily="16" charset="0"/>
              </a:rPr>
              <a:t>.</a:t>
            </a:r>
          </a:p>
          <a:p>
            <a:pPr marL="338138" indent="-338138" algn="just">
              <a:spcBef>
                <a:spcPts val="800"/>
              </a:spcBef>
              <a:buClr>
                <a:schemeClr val="accent1"/>
              </a:buClr>
              <a:buFont typeface="Wingdings"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700">
                <a:solidFill>
                  <a:srgbClr val="000000"/>
                </a:solidFill>
                <a:latin typeface="Times New Roman" pitchFamily="16" charset="0"/>
                <a:cs typeface="Times New Roman" pitchFamily="16" charset="0"/>
              </a:rPr>
              <a:t>The length of the additional descriptor in bytes can be represented by </a:t>
            </a:r>
            <a:r>
              <a:rPr lang="en-US" sz="2700" err="1">
                <a:solidFill>
                  <a:srgbClr val="000000"/>
                </a:solidFill>
                <a:latin typeface="Times New Roman" pitchFamily="16" charset="0"/>
                <a:cs typeface="Times New Roman" pitchFamily="16" charset="0"/>
              </a:rPr>
              <a:t>wDescriptorLength</a:t>
            </a:r>
            <a:r>
              <a:rPr lang="en-US" sz="2700">
                <a:solidFill>
                  <a:srgbClr val="000000"/>
                </a:solidFill>
                <a:latin typeface="Times New Roman" pitchFamily="16" charset="0"/>
                <a:cs typeface="Times New Roman" pitchFamily="16" charset="0"/>
              </a:rPr>
              <a:t>.</a:t>
            </a:r>
          </a:p>
          <a:p>
            <a:pPr marL="339725" indent="-338138">
              <a:spcBef>
                <a:spcPts val="800"/>
              </a:spcBef>
              <a:buClrTx/>
              <a:buFontTx/>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US" sz="2700">
              <a:solidFill>
                <a:srgbClr val="000000"/>
              </a:solidFill>
              <a:latin typeface="Times New Roman" pitchFamily="16"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67</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15908704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457200" y="685800"/>
            <a:ext cx="8077200" cy="61722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3200" dirty="0">
                <a:solidFill>
                  <a:srgbClr val="000000"/>
                </a:solidFill>
                <a:latin typeface="Calibri" pitchFamily="32" charset="0"/>
              </a:rPr>
              <a:t>The table shown below is an example for HID descriptor for a mouse device.</a:t>
            </a:r>
          </a:p>
          <a:p>
            <a:pPr marL="339725" indent="-338138">
              <a:spcBef>
                <a:spcPts val="800"/>
              </a:spcBef>
              <a:buClrTx/>
              <a:buFontTx/>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US" sz="3200" dirty="0">
              <a:solidFill>
                <a:srgbClr val="000000"/>
              </a:solidFill>
              <a:latin typeface="Calibri" pitchFamily="32" charset="0"/>
            </a:endParaRPr>
          </a:p>
        </p:txBody>
      </p:sp>
      <p:pic>
        <p:nvPicPr>
          <p:cNvPr id="7680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752600"/>
            <a:ext cx="7848600" cy="4191000"/>
          </a:xfrm>
          <a:prstGeom prst="rect">
            <a:avLst/>
          </a:pr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68</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7924800" y="0"/>
            <a:ext cx="838200" cy="762000"/>
          </a:xfrm>
          <a:prstGeom prst="rect">
            <a:avLst/>
          </a:prstGeom>
          <a:noFill/>
        </p:spPr>
      </p:pic>
    </p:spTree>
    <p:extLst>
      <p:ext uri="{BB962C8B-B14F-4D97-AF65-F5344CB8AC3E}">
        <p14:creationId xmlns:p14="http://schemas.microsoft.com/office/powerpoint/2010/main" xmlns="" val="4295900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457200" y="762000"/>
            <a:ext cx="80772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9pPr>
          </a:lstStyle>
          <a:p>
            <a:pPr marL="342900" indent="-342900" algn="just" eaLnBrk="1" hangingPunct="1">
              <a:spcBef>
                <a:spcPts val="800"/>
              </a:spcBef>
              <a:buClr>
                <a:schemeClr val="accent1"/>
              </a:buClr>
              <a:buFont typeface="Wingdings" pitchFamily="2" charset="2"/>
              <a:buChar char="Ø"/>
            </a:pPr>
            <a:r>
              <a:rPr lang="en-US" sz="2400" dirty="0">
                <a:solidFill>
                  <a:srgbClr val="000000"/>
                </a:solidFill>
                <a:latin typeface="Times New Roman" pitchFamily="16" charset="0"/>
                <a:ea typeface="Droid Sans" charset="0"/>
                <a:cs typeface="Times New Roman" pitchFamily="16" charset="0"/>
              </a:rPr>
              <a:t>As seen in the above table, the length of the descriptor is 9 bytes (</a:t>
            </a:r>
            <a:r>
              <a:rPr lang="en-US" sz="2400" dirty="0" err="1">
                <a:solidFill>
                  <a:srgbClr val="000000"/>
                </a:solidFill>
                <a:latin typeface="Times New Roman" pitchFamily="16" charset="0"/>
                <a:ea typeface="Droid Sans" charset="0"/>
                <a:cs typeface="Times New Roman" pitchFamily="16" charset="0"/>
              </a:rPr>
              <a:t>bLength</a:t>
            </a:r>
            <a:r>
              <a:rPr lang="en-US" sz="2400" dirty="0">
                <a:solidFill>
                  <a:srgbClr val="000000"/>
                </a:solidFill>
                <a:latin typeface="Times New Roman" pitchFamily="16" charset="0"/>
                <a:ea typeface="Droid Sans" charset="0"/>
                <a:cs typeface="Times New Roman" pitchFamily="16" charset="0"/>
              </a:rPr>
              <a:t>=9). </a:t>
            </a:r>
            <a:endParaRPr lang="en-US" sz="2400" dirty="0" smtClean="0">
              <a:solidFill>
                <a:srgbClr val="000000"/>
              </a:solidFill>
              <a:latin typeface="Times New Roman" pitchFamily="16" charset="0"/>
              <a:ea typeface="Droid Sans" charset="0"/>
              <a:cs typeface="Times New Roman" pitchFamily="16" charset="0"/>
            </a:endParaRPr>
          </a:p>
          <a:p>
            <a:pPr marL="342900" indent="-342900" algn="just" eaLnBrk="1" hangingPunct="1">
              <a:spcBef>
                <a:spcPts val="800"/>
              </a:spcBef>
              <a:buClr>
                <a:schemeClr val="accent1"/>
              </a:buClr>
              <a:buFont typeface="Wingdings" pitchFamily="2" charset="2"/>
              <a:buChar char="Ø"/>
            </a:pPr>
            <a:r>
              <a:rPr lang="en-US" sz="2400" dirty="0" smtClean="0">
                <a:solidFill>
                  <a:srgbClr val="000000"/>
                </a:solidFill>
                <a:latin typeface="Times New Roman" pitchFamily="16" charset="0"/>
                <a:ea typeface="Droid Sans" charset="0"/>
                <a:cs typeface="Times New Roman" pitchFamily="16" charset="0"/>
              </a:rPr>
              <a:t>The </a:t>
            </a:r>
            <a:r>
              <a:rPr lang="en-US" sz="2400" dirty="0">
                <a:solidFill>
                  <a:srgbClr val="000000"/>
                </a:solidFill>
                <a:latin typeface="Times New Roman" pitchFamily="16" charset="0"/>
                <a:ea typeface="Droid Sans" charset="0"/>
                <a:cs typeface="Times New Roman" pitchFamily="16" charset="0"/>
              </a:rPr>
              <a:t>descriptor type is 0x21 (</a:t>
            </a:r>
            <a:r>
              <a:rPr lang="en-US" sz="2400" dirty="0" err="1">
                <a:solidFill>
                  <a:srgbClr val="000000"/>
                </a:solidFill>
                <a:latin typeface="Times New Roman" pitchFamily="16" charset="0"/>
                <a:ea typeface="Droid Sans" charset="0"/>
                <a:cs typeface="Times New Roman" pitchFamily="16" charset="0"/>
              </a:rPr>
              <a:t>bDescriptorType</a:t>
            </a:r>
            <a:r>
              <a:rPr lang="en-US" sz="2400" dirty="0">
                <a:solidFill>
                  <a:srgbClr val="000000"/>
                </a:solidFill>
                <a:latin typeface="Times New Roman" pitchFamily="16" charset="0"/>
                <a:ea typeface="Droid Sans" charset="0"/>
                <a:cs typeface="Times New Roman" pitchFamily="16" charset="0"/>
              </a:rPr>
              <a:t>=0x21). The HID class is set to 1.1 (</a:t>
            </a:r>
            <a:r>
              <a:rPr lang="en-US" sz="2400" dirty="0" err="1">
                <a:solidFill>
                  <a:srgbClr val="000000"/>
                </a:solidFill>
                <a:latin typeface="Times New Roman" pitchFamily="16" charset="0"/>
                <a:ea typeface="Droid Sans" charset="0"/>
                <a:cs typeface="Times New Roman" pitchFamily="16" charset="0"/>
              </a:rPr>
              <a:t>bcdHID</a:t>
            </a:r>
            <a:r>
              <a:rPr lang="en-US" sz="2400" dirty="0">
                <a:solidFill>
                  <a:srgbClr val="000000"/>
                </a:solidFill>
                <a:latin typeface="Times New Roman" pitchFamily="16" charset="0"/>
                <a:ea typeface="Droid Sans" charset="0"/>
                <a:cs typeface="Times New Roman" pitchFamily="16" charset="0"/>
              </a:rPr>
              <a:t> = 0x0110). </a:t>
            </a:r>
            <a:endParaRPr lang="en-US" sz="2400" dirty="0" smtClean="0">
              <a:solidFill>
                <a:srgbClr val="000000"/>
              </a:solidFill>
              <a:latin typeface="Times New Roman" pitchFamily="16" charset="0"/>
              <a:ea typeface="Droid Sans" charset="0"/>
              <a:cs typeface="Times New Roman" pitchFamily="16" charset="0"/>
            </a:endParaRPr>
          </a:p>
          <a:p>
            <a:pPr marL="342900" indent="-342900" algn="just" eaLnBrk="1" hangingPunct="1">
              <a:spcBef>
                <a:spcPts val="800"/>
              </a:spcBef>
              <a:buClr>
                <a:schemeClr val="accent1"/>
              </a:buClr>
              <a:buFont typeface="Wingdings" pitchFamily="2" charset="2"/>
              <a:buChar char="Ø"/>
            </a:pPr>
            <a:r>
              <a:rPr lang="en-US" sz="2400" dirty="0" smtClean="0">
                <a:solidFill>
                  <a:srgbClr val="000000"/>
                </a:solidFill>
                <a:latin typeface="Times New Roman" pitchFamily="16" charset="0"/>
                <a:ea typeface="Droid Sans" charset="0"/>
                <a:cs typeface="Times New Roman" pitchFamily="16" charset="0"/>
              </a:rPr>
              <a:t>The </a:t>
            </a:r>
            <a:r>
              <a:rPr lang="en-US" sz="2400" dirty="0">
                <a:solidFill>
                  <a:srgbClr val="000000"/>
                </a:solidFill>
                <a:latin typeface="Times New Roman" pitchFamily="16" charset="0"/>
                <a:ea typeface="Droid Sans" charset="0"/>
                <a:cs typeface="Times New Roman" pitchFamily="16" charset="0"/>
              </a:rPr>
              <a:t>country code is set to zero (</a:t>
            </a:r>
            <a:r>
              <a:rPr lang="en-US" sz="2400" dirty="0" err="1">
                <a:solidFill>
                  <a:srgbClr val="000000"/>
                </a:solidFill>
                <a:latin typeface="Times New Roman" pitchFamily="16" charset="0"/>
                <a:ea typeface="Droid Sans" charset="0"/>
                <a:cs typeface="Times New Roman" pitchFamily="16" charset="0"/>
              </a:rPr>
              <a:t>bCountryCode</a:t>
            </a:r>
            <a:r>
              <a:rPr lang="en-US" sz="2400" dirty="0">
                <a:solidFill>
                  <a:srgbClr val="000000"/>
                </a:solidFill>
                <a:latin typeface="Times New Roman" pitchFamily="16" charset="0"/>
                <a:ea typeface="Droid Sans" charset="0"/>
                <a:cs typeface="Times New Roman" pitchFamily="16" charset="0"/>
              </a:rPr>
              <a:t>=0), which indicates that there is no special localization with this device. </a:t>
            </a:r>
            <a:endParaRPr lang="en-US" sz="2400" dirty="0" smtClean="0">
              <a:solidFill>
                <a:srgbClr val="000000"/>
              </a:solidFill>
              <a:latin typeface="Times New Roman" pitchFamily="16" charset="0"/>
              <a:ea typeface="Droid Sans" charset="0"/>
              <a:cs typeface="Times New Roman" pitchFamily="16" charset="0"/>
            </a:endParaRPr>
          </a:p>
          <a:p>
            <a:pPr marL="342900" indent="-342900" algn="just" eaLnBrk="1" hangingPunct="1">
              <a:spcBef>
                <a:spcPts val="800"/>
              </a:spcBef>
              <a:buClr>
                <a:schemeClr val="accent1"/>
              </a:buClr>
              <a:buFont typeface="Wingdings" pitchFamily="2" charset="2"/>
              <a:buChar char="Ø"/>
            </a:pPr>
            <a:r>
              <a:rPr lang="en-US" sz="2400" dirty="0" smtClean="0">
                <a:solidFill>
                  <a:srgbClr val="000000"/>
                </a:solidFill>
                <a:latin typeface="Times New Roman" pitchFamily="16" charset="0"/>
                <a:ea typeface="Droid Sans" charset="0"/>
                <a:cs typeface="Times New Roman" pitchFamily="16" charset="0"/>
              </a:rPr>
              <a:t>The </a:t>
            </a:r>
            <a:r>
              <a:rPr lang="en-US" sz="2400" dirty="0">
                <a:solidFill>
                  <a:srgbClr val="000000"/>
                </a:solidFill>
                <a:latin typeface="Times New Roman" pitchFamily="16" charset="0"/>
                <a:ea typeface="Droid Sans" charset="0"/>
                <a:cs typeface="Times New Roman" pitchFamily="16" charset="0"/>
              </a:rPr>
              <a:t>number of descriptors is set to 1 (</a:t>
            </a:r>
            <a:r>
              <a:rPr lang="en-US" sz="2400" dirty="0" err="1">
                <a:solidFill>
                  <a:srgbClr val="000000"/>
                </a:solidFill>
                <a:latin typeface="Times New Roman" pitchFamily="16" charset="0"/>
                <a:ea typeface="Droid Sans" charset="0"/>
                <a:cs typeface="Times New Roman" pitchFamily="16" charset="0"/>
              </a:rPr>
              <a:t>bNumDescriptors</a:t>
            </a:r>
            <a:r>
              <a:rPr lang="en-US" sz="2400" dirty="0">
                <a:solidFill>
                  <a:srgbClr val="000000"/>
                </a:solidFill>
                <a:latin typeface="Times New Roman" pitchFamily="16" charset="0"/>
                <a:ea typeface="Droid Sans" charset="0"/>
                <a:cs typeface="Times New Roman" pitchFamily="16" charset="0"/>
              </a:rPr>
              <a:t>=1) which specifies that there is one additional descriptor associated with this class. </a:t>
            </a:r>
            <a:endParaRPr lang="en-US" sz="2400" dirty="0" smtClean="0">
              <a:solidFill>
                <a:srgbClr val="000000"/>
              </a:solidFill>
              <a:latin typeface="Times New Roman" pitchFamily="16" charset="0"/>
              <a:ea typeface="Droid Sans" charset="0"/>
              <a:cs typeface="Times New Roman" pitchFamily="16" charset="0"/>
            </a:endParaRPr>
          </a:p>
          <a:p>
            <a:pPr marL="342900" indent="-342900" algn="just" eaLnBrk="1" hangingPunct="1">
              <a:spcBef>
                <a:spcPts val="800"/>
              </a:spcBef>
              <a:buClr>
                <a:schemeClr val="accent1"/>
              </a:buClr>
              <a:buFont typeface="Wingdings" pitchFamily="2" charset="2"/>
              <a:buChar char="Ø"/>
            </a:pPr>
            <a:r>
              <a:rPr lang="en-US" sz="2400" dirty="0" smtClean="0">
                <a:solidFill>
                  <a:srgbClr val="000000"/>
                </a:solidFill>
                <a:latin typeface="Times New Roman" pitchFamily="16" charset="0"/>
                <a:ea typeface="Droid Sans" charset="0"/>
                <a:cs typeface="Times New Roman" pitchFamily="16" charset="0"/>
              </a:rPr>
              <a:t>The </a:t>
            </a:r>
            <a:r>
              <a:rPr lang="en-US" sz="2400" dirty="0">
                <a:solidFill>
                  <a:srgbClr val="000000"/>
                </a:solidFill>
                <a:latin typeface="Times New Roman" pitchFamily="16" charset="0"/>
                <a:ea typeface="Droid Sans" charset="0"/>
                <a:cs typeface="Times New Roman" pitchFamily="16" charset="0"/>
              </a:rPr>
              <a:t>type of the additional descriptor is REPORT (</a:t>
            </a:r>
            <a:r>
              <a:rPr lang="en-US" sz="2400" dirty="0" err="1">
                <a:solidFill>
                  <a:srgbClr val="000000"/>
                </a:solidFill>
                <a:latin typeface="Times New Roman" pitchFamily="16" charset="0"/>
                <a:ea typeface="Droid Sans" charset="0"/>
                <a:cs typeface="Times New Roman" pitchFamily="16" charset="0"/>
              </a:rPr>
              <a:t>bDescriptorType</a:t>
            </a:r>
            <a:r>
              <a:rPr lang="en-US" sz="2400" dirty="0">
                <a:solidFill>
                  <a:srgbClr val="000000"/>
                </a:solidFill>
                <a:latin typeface="Times New Roman" pitchFamily="16" charset="0"/>
                <a:ea typeface="Droid Sans" charset="0"/>
                <a:cs typeface="Times New Roman" pitchFamily="16" charset="0"/>
              </a:rPr>
              <a:t> = REPORT) </a:t>
            </a:r>
            <a:r>
              <a:rPr lang="en-US" sz="2400" dirty="0" smtClean="0">
                <a:solidFill>
                  <a:srgbClr val="000000"/>
                </a:solidFill>
                <a:latin typeface="Times New Roman" pitchFamily="16" charset="0"/>
                <a:ea typeface="Droid Sans" charset="0"/>
                <a:cs typeface="Times New Roman" pitchFamily="16" charset="0"/>
              </a:rPr>
              <a:t>.</a:t>
            </a:r>
          </a:p>
          <a:p>
            <a:pPr marL="342900" indent="-342900" algn="just" eaLnBrk="1" hangingPunct="1">
              <a:spcBef>
                <a:spcPts val="800"/>
              </a:spcBef>
              <a:buClr>
                <a:schemeClr val="accent1"/>
              </a:buClr>
              <a:buFont typeface="Wingdings" pitchFamily="2" charset="2"/>
              <a:buChar char="Ø"/>
            </a:pPr>
            <a:r>
              <a:rPr lang="en-US" sz="2400" dirty="0" smtClean="0">
                <a:solidFill>
                  <a:srgbClr val="000000"/>
                </a:solidFill>
                <a:latin typeface="Times New Roman" pitchFamily="16" charset="0"/>
                <a:ea typeface="Droid Sans" charset="0"/>
                <a:cs typeface="Times New Roman" pitchFamily="16" charset="0"/>
              </a:rPr>
              <a:t> </a:t>
            </a:r>
            <a:r>
              <a:rPr lang="en-US" sz="2400" dirty="0">
                <a:solidFill>
                  <a:srgbClr val="000000"/>
                </a:solidFill>
                <a:latin typeface="Times New Roman" pitchFamily="16" charset="0"/>
                <a:ea typeface="Droid Sans" charset="0"/>
                <a:cs typeface="Times New Roman" pitchFamily="16" charset="0"/>
              </a:rPr>
              <a:t>The length of the additional descriptor is 52 bytes (</a:t>
            </a:r>
            <a:r>
              <a:rPr lang="en-US" sz="2400" dirty="0" err="1">
                <a:solidFill>
                  <a:srgbClr val="000000"/>
                </a:solidFill>
                <a:latin typeface="Times New Roman" pitchFamily="16" charset="0"/>
                <a:ea typeface="Droid Sans" charset="0"/>
                <a:cs typeface="Times New Roman" pitchFamily="16" charset="0"/>
              </a:rPr>
              <a:t>wDescriptorLength</a:t>
            </a:r>
            <a:r>
              <a:rPr lang="en-US" sz="2400" dirty="0">
                <a:solidFill>
                  <a:srgbClr val="000000"/>
                </a:solidFill>
                <a:latin typeface="Times New Roman" pitchFamily="16" charset="0"/>
                <a:ea typeface="Droid Sans" charset="0"/>
                <a:cs typeface="Times New Roman" pitchFamily="16" charset="0"/>
              </a:rPr>
              <a:t> = 52</a:t>
            </a:r>
            <a:r>
              <a:rPr lang="en-US" sz="2400" dirty="0" smtClean="0">
                <a:solidFill>
                  <a:srgbClr val="000000"/>
                </a:solidFill>
                <a:latin typeface="Times New Roman" pitchFamily="16" charset="0"/>
                <a:ea typeface="Droid Sans" charset="0"/>
                <a:cs typeface="Times New Roman" pitchFamily="16" charset="0"/>
              </a:rPr>
              <a:t>).</a:t>
            </a:r>
            <a:endParaRPr lang="en-US" sz="2400" dirty="0">
              <a:solidFill>
                <a:srgbClr val="000000"/>
              </a:solidFill>
              <a:latin typeface="Times New Roman" pitchFamily="16" charset="0"/>
              <a:ea typeface="Droid Sans"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69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152400"/>
            <a:ext cx="838200" cy="685800"/>
          </a:xfrm>
          <a:prstGeom prst="rect">
            <a:avLst/>
          </a:prstGeom>
          <a:noFill/>
        </p:spPr>
      </p:pic>
    </p:spTree>
    <p:extLst>
      <p:ext uri="{BB962C8B-B14F-4D97-AF65-F5344CB8AC3E}">
        <p14:creationId xmlns:p14="http://schemas.microsoft.com/office/powerpoint/2010/main" xmlns="" val="6559888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04800"/>
            <a:ext cx="8229600" cy="6172200"/>
          </a:xfrm>
          <a:prstGeom prst="rect">
            <a:avLst/>
          </a:prstGeom>
          <a:noFill/>
          <a:ln w="9525" cap="flat">
            <a:noFill/>
            <a:round/>
            <a:headEnd/>
            <a:tailEnd/>
          </a:ln>
          <a:effectLst/>
        </p:spPr>
        <p:txBody>
          <a:bodyPr lIns="90000" tIns="46800" rIns="90000" bIns="46800"/>
          <a:lstStyle/>
          <a:p>
            <a:pPr marL="457200" indent="-457200">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US" sz="3150">
                <a:solidFill>
                  <a:srgbClr val="000000"/>
                </a:solidFill>
                <a:latin typeface="Calibri" pitchFamily="32" charset="0"/>
              </a:rPr>
              <a:t>The figures shown below represent USB connectors and pin-out of USB connectors.</a:t>
            </a:r>
          </a:p>
          <a:p>
            <a:pPr marL="458788" indent="-457200">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US" sz="3150">
              <a:solidFill>
                <a:srgbClr val="000000"/>
              </a:solidFill>
              <a:latin typeface="Calibri" pitchFamily="32" charset="0"/>
            </a:endParaRPr>
          </a:p>
          <a:p>
            <a:pPr marL="458788" indent="-457200">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US" sz="3150">
              <a:solidFill>
                <a:srgbClr val="000000"/>
              </a:solidFill>
              <a:latin typeface="Calibri" pitchFamily="32" charset="0"/>
            </a:endParaRPr>
          </a:p>
          <a:p>
            <a:pPr marL="458788" indent="-457200">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US" sz="3150">
              <a:solidFill>
                <a:srgbClr val="000000"/>
              </a:solidFill>
              <a:latin typeface="Calibri" pitchFamily="32" charset="0"/>
            </a:endParaRPr>
          </a:p>
          <a:p>
            <a:pPr marL="458788" indent="-457200">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US" sz="3150">
              <a:solidFill>
                <a:srgbClr val="000000"/>
              </a:solidFill>
              <a:latin typeface="Calibri" pitchFamily="32" charset="0"/>
            </a:endParaRPr>
          </a:p>
          <a:p>
            <a:pPr marL="457200" indent="-457200">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US" sz="3150">
                <a:solidFill>
                  <a:srgbClr val="000000"/>
                </a:solidFill>
                <a:latin typeface="Calibri" pitchFamily="32" charset="0"/>
              </a:rPr>
              <a:t>The signal wire connectors are specified w.r.t two types of connectors i.e. Type A and Type B.</a:t>
            </a:r>
          </a:p>
          <a:p>
            <a:pPr marL="457200" indent="-457200">
              <a:spcBef>
                <a:spcPts val="800"/>
              </a:spcBef>
              <a:buClr>
                <a:schemeClr val="accent1"/>
              </a:buClr>
              <a:buFont typeface="Wingdings" pitchFamily="2" charset="2"/>
              <a:buChar char="Ø"/>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en-US" sz="3150">
                <a:solidFill>
                  <a:srgbClr val="000000"/>
                </a:solidFill>
                <a:latin typeface="Calibri" pitchFamily="32" charset="0"/>
              </a:rPr>
              <a:t>The pins and wire colors of a Type A or Type B connector are given in table shown below.</a:t>
            </a:r>
          </a:p>
          <a:p>
            <a:pPr marL="334963" indent="-333375">
              <a:spcBef>
                <a:spcPts val="800"/>
              </a:spcBef>
              <a:buClr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lang="en-US" sz="3200">
              <a:solidFill>
                <a:srgbClr val="000000"/>
              </a:solidFill>
              <a:latin typeface="Calibri" pitchFamily="32" charset="0"/>
            </a:endParaRPr>
          </a:p>
        </p:txBody>
      </p:sp>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2975" y="1447800"/>
            <a:ext cx="2105025" cy="22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434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19600" y="1371600"/>
            <a:ext cx="3429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341" name="TextBox 1"/>
          <p:cNvSpPr txBox="1">
            <a:spLocks noChangeArrowheads="1"/>
          </p:cNvSpPr>
          <p:nvPr/>
        </p:nvSpPr>
        <p:spPr bwMode="auto">
          <a:xfrm>
            <a:off x="1995488" y="1524000"/>
            <a:ext cx="18907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IN">
                <a:solidFill>
                  <a:srgbClr val="0000FF"/>
                </a:solidFill>
              </a:rPr>
              <a:t>USB connectors</a:t>
            </a:r>
          </a:p>
        </p:txBody>
      </p:sp>
      <p:sp>
        <p:nvSpPr>
          <p:cNvPr id="14342" name="TextBox 5"/>
          <p:cNvSpPr txBox="1">
            <a:spLocks noChangeArrowheads="1"/>
          </p:cNvSpPr>
          <p:nvPr/>
        </p:nvSpPr>
        <p:spPr bwMode="auto">
          <a:xfrm>
            <a:off x="4495800" y="3206750"/>
            <a:ext cx="3048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IN">
                <a:solidFill>
                  <a:srgbClr val="0000FF"/>
                </a:solidFill>
              </a:rPr>
              <a:t>Print-out of USB connectors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a:t>
            </a:fld>
            <a:endParaRPr lang="en-IN"/>
          </a:p>
        </p:txBody>
      </p:sp>
      <p:pic>
        <p:nvPicPr>
          <p:cNvPr id="9" name="Picture 2" descr="C:\Users\student\Desktop\Untitled.png"/>
          <p:cNvPicPr>
            <a:picLocks noChangeAspect="1" noChangeArrowheads="1"/>
          </p:cNvPicPr>
          <p:nvPr/>
        </p:nvPicPr>
        <p:blipFill>
          <a:blip r:embed="rId5" cstate="print"/>
          <a:srcRect/>
          <a:stretch>
            <a:fillRect/>
          </a:stretch>
        </p:blipFill>
        <p:spPr bwMode="auto">
          <a:xfrm>
            <a:off x="7620000" y="0"/>
            <a:ext cx="1085850" cy="847725"/>
          </a:xfrm>
          <a:prstGeom prst="rect">
            <a:avLst/>
          </a:prstGeom>
          <a:noFill/>
        </p:spPr>
      </p:pic>
    </p:spTree>
    <p:extLst>
      <p:ext uri="{BB962C8B-B14F-4D97-AF65-F5344CB8AC3E}">
        <p14:creationId xmlns:p14="http://schemas.microsoft.com/office/powerpoint/2010/main" xmlns="" val="15984336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57200" y="274638"/>
            <a:ext cx="8224838"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eaLnBrk="1" hangingPunct="1">
              <a:buClrTx/>
              <a:buFontTx/>
              <a:buNone/>
            </a:pPr>
            <a:r>
              <a:rPr lang="en-US" sz="2800" b="1">
                <a:solidFill>
                  <a:srgbClr val="00B050"/>
                </a:solidFill>
                <a:latin typeface="Times New Roman" pitchFamily="16" charset="0"/>
                <a:ea typeface="Droid Sans" charset="0"/>
                <a:cs typeface="Times New Roman" pitchFamily="16" charset="0"/>
              </a:rPr>
              <a:t>Endpoint Descriptor</a:t>
            </a:r>
          </a:p>
        </p:txBody>
      </p:sp>
      <p:sp>
        <p:nvSpPr>
          <p:cNvPr id="72706" name="Text Box 2"/>
          <p:cNvSpPr txBox="1">
            <a:spLocks noChangeArrowheads="1"/>
          </p:cNvSpPr>
          <p:nvPr/>
        </p:nvSpPr>
        <p:spPr bwMode="auto">
          <a:xfrm>
            <a:off x="457200" y="914400"/>
            <a:ext cx="8224838" cy="5486400"/>
          </a:xfrm>
          <a:prstGeom prst="rect">
            <a:avLst/>
          </a:prstGeom>
          <a:noFill/>
          <a:ln w="9525" cap="flat">
            <a:noFill/>
            <a:round/>
            <a:headEnd/>
            <a:tailEnd/>
          </a:ln>
          <a:effectLst/>
        </p:spPr>
        <p:txBody>
          <a:bodyPr lIns="90000" tIns="46800" rIns="90000" bIns="46800"/>
          <a:lstStyle/>
          <a:p>
            <a:pPr marL="342900" indent="-342900" algn="just">
              <a:spcBef>
                <a:spcPts val="800"/>
              </a:spcBef>
              <a:buClr>
                <a:schemeClr val="accent1"/>
              </a:buClr>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200">
                <a:solidFill>
                  <a:srgbClr val="000000"/>
                </a:solidFill>
                <a:latin typeface="Times New Roman" pitchFamily="16" charset="0"/>
                <a:cs typeface="Times New Roman" pitchFamily="16" charset="0"/>
              </a:rPr>
              <a:t>The table shown below is the format for endpoint descriptor.</a:t>
            </a:r>
          </a:p>
          <a:p>
            <a:pPr marL="344487" indent="-342900" algn="just">
              <a:spcBef>
                <a:spcPts val="800"/>
              </a:spcBef>
              <a:buClr>
                <a:schemeClr val="accent1"/>
              </a:buClr>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US" sz="2200">
              <a:solidFill>
                <a:srgbClr val="000000"/>
              </a:solidFill>
              <a:latin typeface="Times New Roman" pitchFamily="16" charset="0"/>
              <a:cs typeface="Times New Roman" pitchFamily="16" charset="0"/>
            </a:endParaRPr>
          </a:p>
          <a:p>
            <a:pPr marL="344487" indent="-342900" algn="just">
              <a:spcBef>
                <a:spcPts val="800"/>
              </a:spcBef>
              <a:buClr>
                <a:schemeClr val="accent1"/>
              </a:buClr>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US" sz="2200">
              <a:solidFill>
                <a:srgbClr val="000000"/>
              </a:solidFill>
              <a:latin typeface="Times New Roman" pitchFamily="16" charset="0"/>
              <a:cs typeface="Times New Roman" pitchFamily="16" charset="0"/>
            </a:endParaRPr>
          </a:p>
          <a:p>
            <a:pPr marL="344487" indent="-342900" algn="just">
              <a:spcBef>
                <a:spcPts val="800"/>
              </a:spcBef>
              <a:buClr>
                <a:schemeClr val="accent1"/>
              </a:buClr>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US" sz="2200">
              <a:solidFill>
                <a:srgbClr val="000000"/>
              </a:solidFill>
              <a:latin typeface="Times New Roman" pitchFamily="16" charset="0"/>
              <a:cs typeface="Times New Roman" pitchFamily="16" charset="0"/>
            </a:endParaRPr>
          </a:p>
          <a:p>
            <a:pPr marL="344487" indent="-342900" algn="just">
              <a:spcBef>
                <a:spcPts val="800"/>
              </a:spcBef>
              <a:buClr>
                <a:schemeClr val="accent1"/>
              </a:buClr>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US" sz="2200">
              <a:solidFill>
                <a:srgbClr val="000000"/>
              </a:solidFill>
              <a:latin typeface="Times New Roman" pitchFamily="16" charset="0"/>
              <a:cs typeface="Times New Roman" pitchFamily="16" charset="0"/>
            </a:endParaRPr>
          </a:p>
          <a:p>
            <a:pPr marL="344487" indent="-342900" algn="just">
              <a:spcBef>
                <a:spcPts val="800"/>
              </a:spcBef>
              <a:buClr>
                <a:schemeClr val="accent1"/>
              </a:buClr>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US" sz="2200">
              <a:solidFill>
                <a:srgbClr val="000000"/>
              </a:solidFill>
              <a:latin typeface="Times New Roman" pitchFamily="16" charset="0"/>
              <a:cs typeface="Times New Roman" pitchFamily="16" charset="0"/>
            </a:endParaRPr>
          </a:p>
          <a:p>
            <a:pPr marL="342900" indent="-342900" algn="just">
              <a:spcBef>
                <a:spcPts val="1800"/>
              </a:spcBef>
              <a:buClr>
                <a:schemeClr val="accent1"/>
              </a:buClr>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200">
                <a:solidFill>
                  <a:srgbClr val="000000"/>
                </a:solidFill>
                <a:latin typeface="Times New Roman" pitchFamily="16" charset="0"/>
                <a:cs typeface="Times New Roman" pitchFamily="16" charset="0"/>
              </a:rPr>
              <a:t>The endpoint is a device or node that is connected to the LAN or WAN and accepts communications back and forth across the network. In a traditional sense, an endpoint can be a modem, hub, bridge, or switch. </a:t>
            </a:r>
            <a:endParaRPr lang="en-US" sz="2200" smtClean="0">
              <a:solidFill>
                <a:srgbClr val="000000"/>
              </a:solidFill>
              <a:latin typeface="Times New Roman" pitchFamily="16" charset="0"/>
              <a:cs typeface="Times New Roman" pitchFamily="16" charset="0"/>
            </a:endParaRPr>
          </a:p>
          <a:p>
            <a:pPr marL="342900" indent="-342900" algn="just">
              <a:spcBef>
                <a:spcPts val="1800"/>
              </a:spcBef>
              <a:buClr>
                <a:schemeClr val="accent1"/>
              </a:buClr>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200" smtClean="0">
                <a:solidFill>
                  <a:srgbClr val="000000"/>
                </a:solidFill>
                <a:latin typeface="Times New Roman" pitchFamily="16" charset="0"/>
                <a:cs typeface="Times New Roman" pitchFamily="16" charset="0"/>
              </a:rPr>
              <a:t>It </a:t>
            </a:r>
            <a:r>
              <a:rPr lang="en-US" sz="2200">
                <a:solidFill>
                  <a:srgbClr val="000000"/>
                </a:solidFill>
                <a:latin typeface="Times New Roman" pitchFamily="16" charset="0"/>
                <a:cs typeface="Times New Roman" pitchFamily="16" charset="0"/>
              </a:rPr>
              <a:t>also could be data terminal equipment (such as a digital telephone handset, router, or printer) or a host computer (such as a workstation or </a:t>
            </a:r>
            <a:r>
              <a:rPr lang="en-US" sz="2400">
                <a:solidFill>
                  <a:srgbClr val="000000"/>
                </a:solidFill>
                <a:latin typeface="Times New Roman" pitchFamily="16" charset="0"/>
                <a:cs typeface="Times New Roman" pitchFamily="16" charset="0"/>
              </a:rPr>
              <a:t>a server).</a:t>
            </a:r>
          </a:p>
        </p:txBody>
      </p:sp>
      <p:pic>
        <p:nvPicPr>
          <p:cNvPr id="7885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423988"/>
            <a:ext cx="7315200" cy="2233612"/>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70</a:t>
            </a:fld>
            <a:endParaRPr lang="en-IN"/>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924800" y="228600"/>
            <a:ext cx="838200" cy="685800"/>
          </a:xfrm>
          <a:prstGeom prst="rect">
            <a:avLst/>
          </a:prstGeom>
          <a:noFill/>
        </p:spPr>
      </p:pic>
    </p:spTree>
    <p:extLst>
      <p:ext uri="{BB962C8B-B14F-4D97-AF65-F5344CB8AC3E}">
        <p14:creationId xmlns:p14="http://schemas.microsoft.com/office/powerpoint/2010/main" xmlns="" val="21036602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457200" y="762000"/>
            <a:ext cx="8224838"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800" dirty="0">
                <a:solidFill>
                  <a:srgbClr val="000000"/>
                </a:solidFill>
                <a:latin typeface="Times New Roman" pitchFamily="16" charset="0"/>
                <a:ea typeface="Droid Sans" charset="0"/>
                <a:cs typeface="Times New Roman" pitchFamily="16" charset="0"/>
              </a:rPr>
              <a:t>As seen in the above table the length of the device descriptor is indicated by </a:t>
            </a:r>
            <a:r>
              <a:rPr lang="en-US" sz="2800" dirty="0" err="1">
                <a:solidFill>
                  <a:srgbClr val="000000"/>
                </a:solidFill>
                <a:latin typeface="Times New Roman" pitchFamily="16" charset="0"/>
                <a:ea typeface="Droid Sans" charset="0"/>
                <a:cs typeface="Times New Roman" pitchFamily="16" charset="0"/>
              </a:rPr>
              <a:t>bLength</a:t>
            </a:r>
            <a:r>
              <a:rPr lang="en-US" sz="2800" dirty="0">
                <a:solidFill>
                  <a:srgbClr val="000000"/>
                </a:solidFill>
                <a:latin typeface="Times New Roman" pitchFamily="16" charset="0"/>
                <a:ea typeface="Droid Sans" charset="0"/>
                <a:cs typeface="Times New Roman" pitchFamily="16" charset="0"/>
              </a:rPr>
              <a:t>.</a:t>
            </a:r>
          </a:p>
          <a:p>
            <a:pPr algn="just" eaLnBrk="1" hangingPunct="1">
              <a:spcBef>
                <a:spcPts val="800"/>
              </a:spcBef>
              <a:buClr>
                <a:schemeClr val="accent1"/>
              </a:buClr>
              <a:buFont typeface="Wingdings" charset="2"/>
              <a:buChar char=""/>
            </a:pPr>
            <a:r>
              <a:rPr lang="en-US" sz="2800" dirty="0">
                <a:solidFill>
                  <a:srgbClr val="000000"/>
                </a:solidFill>
                <a:latin typeface="Times New Roman" pitchFamily="16" charset="0"/>
                <a:ea typeface="Droid Sans" charset="0"/>
                <a:cs typeface="Times New Roman" pitchFamily="16" charset="0"/>
              </a:rPr>
              <a:t>The descriptor type and the address of the endpoint are given by </a:t>
            </a:r>
            <a:r>
              <a:rPr lang="en-US" sz="2800" dirty="0" err="1">
                <a:solidFill>
                  <a:srgbClr val="000000"/>
                </a:solidFill>
                <a:latin typeface="Times New Roman" pitchFamily="16" charset="0"/>
                <a:ea typeface="Droid Sans" charset="0"/>
                <a:cs typeface="Times New Roman" pitchFamily="16" charset="0"/>
              </a:rPr>
              <a:t>bDescriptorType</a:t>
            </a:r>
            <a:r>
              <a:rPr lang="en-US" sz="2800" dirty="0">
                <a:solidFill>
                  <a:srgbClr val="000000"/>
                </a:solidFill>
                <a:latin typeface="Times New Roman" pitchFamily="16" charset="0"/>
                <a:ea typeface="Droid Sans" charset="0"/>
                <a:cs typeface="Times New Roman" pitchFamily="16" charset="0"/>
              </a:rPr>
              <a:t> and </a:t>
            </a:r>
            <a:r>
              <a:rPr lang="en-US" sz="2800" dirty="0" err="1">
                <a:solidFill>
                  <a:srgbClr val="000000"/>
                </a:solidFill>
                <a:latin typeface="Times New Roman" pitchFamily="16" charset="0"/>
                <a:ea typeface="Droid Sans" charset="0"/>
                <a:cs typeface="Times New Roman" pitchFamily="16" charset="0"/>
              </a:rPr>
              <a:t>bEndpointAddress</a:t>
            </a:r>
            <a:r>
              <a:rPr lang="en-US" sz="2800" dirty="0">
                <a:solidFill>
                  <a:srgbClr val="000000"/>
                </a:solidFill>
                <a:latin typeface="Times New Roman" pitchFamily="16" charset="0"/>
                <a:ea typeface="Droid Sans" charset="0"/>
                <a:cs typeface="Times New Roman" pitchFamily="16" charset="0"/>
              </a:rPr>
              <a:t> respectively.</a:t>
            </a:r>
          </a:p>
          <a:p>
            <a:pPr algn="just" eaLnBrk="1" hangingPunct="1">
              <a:spcBef>
                <a:spcPts val="800"/>
              </a:spcBef>
              <a:buClr>
                <a:schemeClr val="accent1"/>
              </a:buClr>
              <a:buFont typeface="Wingdings" charset="2"/>
              <a:buChar char=""/>
            </a:pPr>
            <a:r>
              <a:rPr lang="en-US" sz="2800" dirty="0">
                <a:solidFill>
                  <a:srgbClr val="000000"/>
                </a:solidFill>
                <a:latin typeface="Times New Roman" pitchFamily="16" charset="0"/>
                <a:ea typeface="Droid Sans" charset="0"/>
                <a:cs typeface="Times New Roman" pitchFamily="16" charset="0"/>
              </a:rPr>
              <a:t>The type of endpoint is specified by </a:t>
            </a:r>
            <a:r>
              <a:rPr lang="en-US" sz="2800" dirty="0" err="1">
                <a:solidFill>
                  <a:srgbClr val="000000"/>
                </a:solidFill>
                <a:latin typeface="Times New Roman" pitchFamily="16" charset="0"/>
                <a:ea typeface="Droid Sans" charset="0"/>
                <a:cs typeface="Times New Roman" pitchFamily="16" charset="0"/>
              </a:rPr>
              <a:t>bmAttributes</a:t>
            </a:r>
            <a:r>
              <a:rPr lang="en-US" sz="2800" dirty="0">
                <a:solidFill>
                  <a:srgbClr val="000000"/>
                </a:solidFill>
                <a:latin typeface="Times New Roman" pitchFamily="16" charset="0"/>
                <a:ea typeface="Droid Sans" charset="0"/>
                <a:cs typeface="Times New Roman" pitchFamily="16" charset="0"/>
              </a:rPr>
              <a:t>.</a:t>
            </a:r>
          </a:p>
          <a:p>
            <a:pPr algn="just" eaLnBrk="1" hangingPunct="1">
              <a:spcBef>
                <a:spcPts val="800"/>
              </a:spcBef>
              <a:buClr>
                <a:schemeClr val="accent1"/>
              </a:buClr>
              <a:buFont typeface="Wingdings" charset="2"/>
              <a:buChar char=""/>
            </a:pPr>
            <a:r>
              <a:rPr lang="en-US" sz="2800" dirty="0">
                <a:solidFill>
                  <a:srgbClr val="000000"/>
                </a:solidFill>
                <a:latin typeface="Times New Roman" pitchFamily="16" charset="0"/>
                <a:ea typeface="Droid Sans" charset="0"/>
                <a:cs typeface="Times New Roman" pitchFamily="16" charset="0"/>
              </a:rPr>
              <a:t>The maximum packet size is indicated by </a:t>
            </a:r>
            <a:r>
              <a:rPr lang="en-US" sz="2800" dirty="0" err="1">
                <a:solidFill>
                  <a:srgbClr val="000000"/>
                </a:solidFill>
                <a:latin typeface="Times New Roman" pitchFamily="16" charset="0"/>
                <a:ea typeface="Droid Sans" charset="0"/>
                <a:cs typeface="Times New Roman" pitchFamily="16" charset="0"/>
              </a:rPr>
              <a:t>wMaxPacketSize</a:t>
            </a:r>
            <a:r>
              <a:rPr lang="en-US" sz="2800" dirty="0">
                <a:solidFill>
                  <a:srgbClr val="000000"/>
                </a:solidFill>
                <a:latin typeface="Times New Roman" pitchFamily="16" charset="0"/>
                <a:ea typeface="Droid Sans" charset="0"/>
                <a:cs typeface="Times New Roman" pitchFamily="16" charset="0"/>
              </a:rPr>
              <a:t>.</a:t>
            </a:r>
          </a:p>
          <a:p>
            <a:pPr algn="just" eaLnBrk="1" hangingPunct="1">
              <a:spcBef>
                <a:spcPts val="800"/>
              </a:spcBef>
              <a:buClr>
                <a:schemeClr val="accent1"/>
              </a:buClr>
              <a:buFont typeface="Wingdings" charset="2"/>
              <a:buChar char=""/>
            </a:pPr>
            <a:r>
              <a:rPr lang="en-US" sz="2800" dirty="0" err="1">
                <a:solidFill>
                  <a:srgbClr val="000000"/>
                </a:solidFill>
                <a:latin typeface="Times New Roman" pitchFamily="16" charset="0"/>
                <a:ea typeface="Droid Sans" charset="0"/>
                <a:cs typeface="Times New Roman" pitchFamily="16" charset="0"/>
              </a:rPr>
              <a:t>bInterval</a:t>
            </a:r>
            <a:r>
              <a:rPr lang="en-US" sz="2800" dirty="0">
                <a:solidFill>
                  <a:srgbClr val="000000"/>
                </a:solidFill>
                <a:latin typeface="Times New Roman" pitchFamily="16" charset="0"/>
                <a:ea typeface="Droid Sans" charset="0"/>
                <a:cs typeface="Times New Roman" pitchFamily="16" charset="0"/>
              </a:rPr>
              <a:t> specifies how often the endpoint should be polled (in ms).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71</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228600"/>
            <a:ext cx="838200" cy="685800"/>
          </a:xfrm>
          <a:prstGeom prst="rect">
            <a:avLst/>
          </a:prstGeom>
          <a:noFill/>
        </p:spPr>
      </p:pic>
    </p:spTree>
    <p:extLst>
      <p:ext uri="{BB962C8B-B14F-4D97-AF65-F5344CB8AC3E}">
        <p14:creationId xmlns:p14="http://schemas.microsoft.com/office/powerpoint/2010/main" xmlns="" val="27176743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57200" y="838200"/>
            <a:ext cx="82296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800" dirty="0">
                <a:solidFill>
                  <a:srgbClr val="000000"/>
                </a:solidFill>
                <a:latin typeface="Times New Roman" pitchFamily="16" charset="0"/>
                <a:ea typeface="Droid Sans" charset="0"/>
                <a:cs typeface="Times New Roman" pitchFamily="16" charset="0"/>
              </a:rPr>
              <a:t>The table shown below is an example of endpoint descriptor for a mouse device.</a:t>
            </a:r>
          </a:p>
        </p:txBody>
      </p:sp>
      <p:pic>
        <p:nvPicPr>
          <p:cNvPr id="8089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600200"/>
            <a:ext cx="7620000" cy="4191000"/>
          </a:xfrm>
          <a:prstGeom prst="rect">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72</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4594633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457200" y="503238"/>
            <a:ext cx="8224838"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eaLnBrk="1" hangingPunct="1">
              <a:buClrTx/>
              <a:buFontTx/>
              <a:buNone/>
            </a:pPr>
            <a:r>
              <a:rPr lang="en-US" sz="2800" b="1" dirty="0">
                <a:solidFill>
                  <a:srgbClr val="00B050"/>
                </a:solidFill>
                <a:latin typeface="Times New Roman" pitchFamily="16" charset="0"/>
                <a:ea typeface="Droid Sans" charset="0"/>
                <a:cs typeface="Times New Roman" pitchFamily="16" charset="0"/>
              </a:rPr>
              <a:t>PIC18 MICROCONTROLLER USB BUS INTERFACE </a:t>
            </a:r>
          </a:p>
        </p:txBody>
      </p:sp>
      <p:sp>
        <p:nvSpPr>
          <p:cNvPr id="81923" name="Text Box 2"/>
          <p:cNvSpPr txBox="1">
            <a:spLocks noChangeArrowheads="1"/>
          </p:cNvSpPr>
          <p:nvPr/>
        </p:nvSpPr>
        <p:spPr bwMode="auto">
          <a:xfrm>
            <a:off x="457200" y="1524000"/>
            <a:ext cx="8224838"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9pPr>
          </a:lstStyle>
          <a:p>
            <a:pPr eaLnBrk="1" hangingPunct="1">
              <a:spcBef>
                <a:spcPts val="800"/>
              </a:spcBef>
              <a:buFont typeface="Wingdings" charset="2"/>
              <a:buChar char=""/>
            </a:pPr>
            <a:r>
              <a:rPr lang="en-US" sz="2800">
                <a:solidFill>
                  <a:srgbClr val="000000"/>
                </a:solidFill>
                <a:latin typeface="Times New Roman" pitchFamily="16" charset="0"/>
                <a:ea typeface="Droid Sans" charset="0"/>
                <a:cs typeface="Times New Roman" pitchFamily="16" charset="0"/>
              </a:rPr>
              <a:t>Some of the PIC microcontrollers support USB interface directly. For e.g., the PIC18F4550 microcontroller contains a full speed and low speed compatible USB interface that allows communication between a host PC and a microcontroller.</a:t>
            </a:r>
          </a:p>
          <a:p>
            <a:pPr eaLnBrk="1" hangingPunct="1">
              <a:spcBef>
                <a:spcPts val="800"/>
              </a:spcBef>
              <a:buFont typeface="Wingdings" charset="2"/>
              <a:buChar char=""/>
            </a:pPr>
            <a:r>
              <a:rPr lang="en-US" sz="2800">
                <a:solidFill>
                  <a:srgbClr val="000000"/>
                </a:solidFill>
                <a:latin typeface="Times New Roman" pitchFamily="16" charset="0"/>
                <a:ea typeface="Droid Sans" charset="0"/>
                <a:cs typeface="Times New Roman" pitchFamily="16" charset="0"/>
              </a:rPr>
              <a:t>The figure shown below is an USB section of the PIC18F4550 microcontroller. </a:t>
            </a:r>
          </a:p>
          <a:p>
            <a:pPr eaLnBrk="1" hangingPunct="1">
              <a:spcBef>
                <a:spcPts val="800"/>
              </a:spcBef>
              <a:buFont typeface="Wingdings" charset="2"/>
              <a:buChar char=""/>
            </a:pPr>
            <a:r>
              <a:rPr lang="en-US" sz="2800">
                <a:solidFill>
                  <a:srgbClr val="000000"/>
                </a:solidFill>
                <a:latin typeface="Times New Roman" pitchFamily="16" charset="0"/>
                <a:ea typeface="Droid Sans" charset="0"/>
                <a:cs typeface="Times New Roman" pitchFamily="16" charset="0"/>
              </a:rPr>
              <a:t>The microcontroller pin diagram is shown below (http://www.engineersgarage.com/electronic-components/pic18f4550-microcontroller).</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73</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793113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457200" y="228600"/>
            <a:ext cx="8224838"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200" b="1">
              <a:solidFill>
                <a:srgbClr val="00B050"/>
              </a:solidFill>
              <a:latin typeface="Times New Roman" pitchFamily="18" charset="0"/>
              <a:cs typeface="Times New Roman" pitchFamily="18" charset="0"/>
            </a:endParaRPr>
          </a:p>
        </p:txBody>
      </p:sp>
      <p:pic>
        <p:nvPicPr>
          <p:cNvPr id="829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9520" y="762000"/>
            <a:ext cx="668528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74</a:t>
            </a:fld>
            <a:endParaRPr lang="en-IN"/>
          </a:p>
        </p:txBody>
      </p:sp>
      <p:sp>
        <p:nvSpPr>
          <p:cNvPr id="6" name="Rectangle 5"/>
          <p:cNvSpPr/>
          <p:nvPr/>
        </p:nvSpPr>
        <p:spPr>
          <a:xfrm>
            <a:off x="2217436" y="457200"/>
            <a:ext cx="4704365" cy="430887"/>
          </a:xfrm>
          <a:prstGeom prst="rect">
            <a:avLst/>
          </a:prstGeom>
        </p:spPr>
        <p:txBody>
          <a:bodyPr wrap="none">
            <a:spAutoFit/>
          </a:bodyPr>
          <a:lstStyle/>
          <a:p>
            <a:r>
              <a:rPr lang="en-US" sz="2200" b="1">
                <a:solidFill>
                  <a:srgbClr val="00B050"/>
                </a:solidFill>
                <a:latin typeface="Times New Roman" pitchFamily="18" charset="0"/>
                <a:cs typeface="Times New Roman" pitchFamily="18" charset="0"/>
              </a:rPr>
              <a:t>PIC18 Microcontroller USB overview</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12434347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9786" y="533400"/>
            <a:ext cx="7219814" cy="559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75</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7109446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381000" y="914400"/>
            <a:ext cx="8224838"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8138" indent="-338138"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1pPr>
            <a:lvl2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2pPr>
            <a:lvl3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3pPr>
            <a:lvl4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4pPr>
            <a:lvl5pPr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400" dirty="0">
                <a:solidFill>
                  <a:srgbClr val="000000"/>
                </a:solidFill>
                <a:latin typeface="Times New Roman" pitchFamily="18" charset="0"/>
                <a:ea typeface="Droid Sans" charset="0"/>
                <a:cs typeface="Times New Roman" pitchFamily="18" charset="0"/>
              </a:rPr>
              <a:t>Port C pins i.e. RC4 (pin 23) and RC5 (pin 24) are used for USB interface. RC4 is the USB data D- pin while RC5 is the USB data D+ pin. </a:t>
            </a:r>
            <a:endParaRPr lang="en-US" sz="2400" dirty="0" smtClean="0">
              <a:solidFill>
                <a:srgbClr val="000000"/>
              </a:solidFill>
              <a:latin typeface="Times New Roman" pitchFamily="18" charset="0"/>
              <a:ea typeface="Droid Sans" charset="0"/>
              <a:cs typeface="Times New Roman" pitchFamily="18" charset="0"/>
            </a:endParaRPr>
          </a:p>
          <a:p>
            <a:pPr algn="just" eaLnBrk="1" hangingPunct="1">
              <a:spcBef>
                <a:spcPts val="800"/>
              </a:spcBef>
              <a:buClr>
                <a:schemeClr val="accent1"/>
              </a:buClr>
              <a:buFont typeface="Wingdings" charset="2"/>
              <a:buChar char=""/>
            </a:pPr>
            <a:r>
              <a:rPr lang="en-US" sz="2400" dirty="0" smtClean="0">
                <a:solidFill>
                  <a:srgbClr val="000000"/>
                </a:solidFill>
                <a:latin typeface="Times New Roman" pitchFamily="18" charset="0"/>
                <a:ea typeface="Droid Sans" charset="0"/>
                <a:cs typeface="Times New Roman" pitchFamily="18" charset="0"/>
              </a:rPr>
              <a:t>The </a:t>
            </a:r>
            <a:r>
              <a:rPr lang="en-US" sz="2400" dirty="0">
                <a:solidFill>
                  <a:srgbClr val="000000"/>
                </a:solidFill>
                <a:latin typeface="Times New Roman" pitchFamily="18" charset="0"/>
                <a:ea typeface="Droid Sans" charset="0"/>
                <a:cs typeface="Times New Roman" pitchFamily="18" charset="0"/>
              </a:rPr>
              <a:t>internal pull-up resistors can be disabled (if required) setting UPUEN = 0 and external pull-up resistors can be used instead.</a:t>
            </a:r>
          </a:p>
          <a:p>
            <a:pPr algn="just" eaLnBrk="1" hangingPunct="1">
              <a:spcBef>
                <a:spcPts val="800"/>
              </a:spcBef>
              <a:buClr>
                <a:schemeClr val="accent1"/>
              </a:buClr>
              <a:buFont typeface="Wingdings" charset="2"/>
              <a:buChar char=""/>
            </a:pPr>
            <a:r>
              <a:rPr lang="en-US" sz="2400" dirty="0">
                <a:solidFill>
                  <a:srgbClr val="000000"/>
                </a:solidFill>
                <a:latin typeface="Times New Roman" pitchFamily="18" charset="0"/>
                <a:ea typeface="Droid Sans" charset="0"/>
                <a:cs typeface="Times New Roman" pitchFamily="18" charset="0"/>
              </a:rPr>
              <a:t>For full-speed operation an internal or external resistor should be connected to data pin D+, and for low-speed operation an internal or external resistor should be connected to data pin </a:t>
            </a:r>
            <a:r>
              <a:rPr lang="en-US" sz="2400" dirty="0" smtClean="0">
                <a:solidFill>
                  <a:srgbClr val="000000"/>
                </a:solidFill>
                <a:latin typeface="Times New Roman" pitchFamily="18" charset="0"/>
                <a:ea typeface="Droid Sans" charset="0"/>
                <a:cs typeface="Times New Roman" pitchFamily="18" charset="0"/>
              </a:rPr>
              <a:t>D.</a:t>
            </a:r>
          </a:p>
          <a:p>
            <a:pPr algn="just" eaLnBrk="1" hangingPunct="1">
              <a:spcBef>
                <a:spcPts val="800"/>
              </a:spcBef>
              <a:buClr>
                <a:schemeClr val="accent1"/>
              </a:buClr>
              <a:buFont typeface="Wingdings" charset="2"/>
              <a:buChar char=""/>
            </a:pPr>
            <a:r>
              <a:rPr lang="en-US" sz="2400" dirty="0" smtClean="0">
                <a:solidFill>
                  <a:srgbClr val="000000"/>
                </a:solidFill>
                <a:latin typeface="Times New Roman" pitchFamily="18" charset="0"/>
                <a:ea typeface="Droid Sans" charset="0"/>
                <a:cs typeface="Times New Roman" pitchFamily="18" charset="0"/>
              </a:rPr>
              <a:t>Operation </a:t>
            </a:r>
            <a:r>
              <a:rPr lang="en-US" sz="2400" dirty="0">
                <a:solidFill>
                  <a:srgbClr val="000000"/>
                </a:solidFill>
                <a:latin typeface="Times New Roman" pitchFamily="18" charset="0"/>
                <a:ea typeface="Droid Sans" charset="0"/>
                <a:cs typeface="Times New Roman" pitchFamily="18" charset="0"/>
              </a:rPr>
              <a:t>of the USB module is configured using three control registers, and a total of twenty-two registers are used to manage the actual USB transactions.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76</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1384171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457200" y="427038"/>
            <a:ext cx="822325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eaLnBrk="1" hangingPunct="1">
              <a:buClrTx/>
              <a:buFontTx/>
              <a:buNone/>
            </a:pPr>
            <a:r>
              <a:rPr lang="en-US" sz="2800" b="1">
                <a:solidFill>
                  <a:srgbClr val="0000FF"/>
                </a:solidFill>
                <a:latin typeface="Times New Roman" pitchFamily="16" charset="0"/>
                <a:ea typeface="Droid Sans" charset="0"/>
                <a:cs typeface="Times New Roman" pitchFamily="16" charset="0"/>
              </a:rPr>
              <a:t>CAN BUS</a:t>
            </a:r>
          </a:p>
        </p:txBody>
      </p:sp>
      <p:sp>
        <p:nvSpPr>
          <p:cNvPr id="79874" name="Text Box 2"/>
          <p:cNvSpPr txBox="1">
            <a:spLocks noChangeArrowheads="1"/>
          </p:cNvSpPr>
          <p:nvPr/>
        </p:nvSpPr>
        <p:spPr bwMode="auto">
          <a:xfrm>
            <a:off x="457200" y="990600"/>
            <a:ext cx="8223250" cy="5486400"/>
          </a:xfrm>
          <a:prstGeom prst="rect">
            <a:avLst/>
          </a:prstGeom>
          <a:noFill/>
          <a:ln w="9525" cap="flat">
            <a:noFill/>
            <a:round/>
            <a:headEnd/>
            <a:tailEnd/>
          </a:ln>
          <a:effectLst/>
        </p:spPr>
        <p:txBody>
          <a:bodyPr lIns="90000" tIns="46800" rIns="90000" bIns="46800"/>
          <a:lstStyle/>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b="1">
                <a:solidFill>
                  <a:srgbClr val="08B84F"/>
                </a:solidFill>
                <a:latin typeface="Times New Roman" pitchFamily="16" charset="0"/>
                <a:cs typeface="Times New Roman" pitchFamily="16" charset="0"/>
              </a:rPr>
              <a:t>Introduction</a:t>
            </a:r>
          </a:p>
          <a:p>
            <a:pPr marL="341313" indent="-339725" algn="just">
              <a:spcBef>
                <a:spcPts val="800"/>
              </a:spcBef>
              <a:buClr>
                <a:schemeClr val="accent1"/>
              </a:buClr>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a:solidFill>
                  <a:srgbClr val="000000"/>
                </a:solidFill>
                <a:latin typeface="Times New Roman" pitchFamily="16" charset="0"/>
                <a:cs typeface="Times New Roman" pitchFamily="16" charset="0"/>
              </a:rPr>
              <a:t>CAN Stands for Controller Area Network which is a serial bus communication protocol.</a:t>
            </a:r>
          </a:p>
          <a:p>
            <a:pPr marL="341313" indent="-339725" algn="just">
              <a:spcBef>
                <a:spcPts val="800"/>
              </a:spcBef>
              <a:buClr>
                <a:schemeClr val="accent1"/>
              </a:buClr>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a:solidFill>
                  <a:srgbClr val="000000"/>
                </a:solidFill>
                <a:latin typeface="Times New Roman" pitchFamily="16" charset="0"/>
                <a:cs typeface="Times New Roman" pitchFamily="16" charset="0"/>
              </a:rPr>
              <a:t>CAN bus has been developed by Bosch (an electrical equipment manufacturer in Germany) in the early 1980’s.</a:t>
            </a:r>
          </a:p>
          <a:p>
            <a:pPr marL="341313" indent="-339725" algn="just">
              <a:spcBef>
                <a:spcPts val="800"/>
              </a:spcBef>
              <a:buClr>
                <a:schemeClr val="accent1"/>
              </a:buClr>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a:solidFill>
                  <a:srgbClr val="000000"/>
                </a:solidFill>
                <a:latin typeface="Times New Roman" pitchFamily="16" charset="0"/>
                <a:cs typeface="Times New Roman" pitchFamily="16" charset="0"/>
              </a:rPr>
              <a:t>Later CAN was standardized as ISO-11898 and ISO-11519 which has been established as a standard protocol for in-vehicle networking in the auto industry.</a:t>
            </a:r>
          </a:p>
          <a:p>
            <a:pPr marL="341313" indent="-339725" algn="just">
              <a:spcBef>
                <a:spcPts val="800"/>
              </a:spcBef>
              <a:buClr>
                <a:schemeClr val="accent1"/>
              </a:buClr>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a:solidFill>
                  <a:srgbClr val="000000"/>
                </a:solidFill>
                <a:latin typeface="Times New Roman" pitchFamily="16" charset="0"/>
                <a:cs typeface="Times New Roman" pitchFamily="16" charset="0"/>
              </a:rPr>
              <a:t>In the earlier days before CAN was introduced, some localized stand alone controllers have been used to manage various actuators and electromechanical sub-systems in the automotive industry.</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77</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228600"/>
            <a:ext cx="838200" cy="685800"/>
          </a:xfrm>
          <a:prstGeom prst="rect">
            <a:avLst/>
          </a:prstGeom>
          <a:noFill/>
        </p:spPr>
      </p:pic>
    </p:spTree>
    <p:extLst>
      <p:ext uri="{BB962C8B-B14F-4D97-AF65-F5344CB8AC3E}">
        <p14:creationId xmlns:p14="http://schemas.microsoft.com/office/powerpoint/2010/main" xmlns="" val="21204962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457200" y="685800"/>
            <a:ext cx="822325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550" dirty="0">
                <a:solidFill>
                  <a:srgbClr val="000000"/>
                </a:solidFill>
                <a:latin typeface="Times New Roman" pitchFamily="16" charset="0"/>
                <a:ea typeface="Droid Sans" charset="0"/>
                <a:cs typeface="Times New Roman" pitchFamily="16" charset="0"/>
              </a:rPr>
              <a:t>Applying the concept of networking to electronics through CAN , the vehicle parts can be controlled from a central point known as Engine Control Unit (ECU). </a:t>
            </a:r>
            <a:endParaRPr lang="en-US" sz="255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550" dirty="0" smtClean="0">
                <a:solidFill>
                  <a:srgbClr val="000000"/>
                </a:solidFill>
                <a:latin typeface="Times New Roman" pitchFamily="16" charset="0"/>
                <a:ea typeface="Droid Sans" charset="0"/>
                <a:cs typeface="Times New Roman" pitchFamily="16" charset="0"/>
              </a:rPr>
              <a:t>This </a:t>
            </a:r>
            <a:r>
              <a:rPr lang="en-US" sz="2550" dirty="0">
                <a:solidFill>
                  <a:srgbClr val="000000"/>
                </a:solidFill>
                <a:latin typeface="Times New Roman" pitchFamily="16" charset="0"/>
                <a:ea typeface="Droid Sans" charset="0"/>
                <a:cs typeface="Times New Roman" pitchFamily="16" charset="0"/>
              </a:rPr>
              <a:t>increased modularity, functionality, and making diagnostic processes more efficient.</a:t>
            </a:r>
          </a:p>
          <a:p>
            <a:pPr algn="just" eaLnBrk="1" hangingPunct="1">
              <a:spcBef>
                <a:spcPts val="800"/>
              </a:spcBef>
              <a:buClr>
                <a:schemeClr val="accent1"/>
              </a:buClr>
              <a:buFont typeface="Wingdings" charset="2"/>
              <a:buChar char=""/>
            </a:pPr>
            <a:r>
              <a:rPr lang="en-US" sz="2550" dirty="0">
                <a:solidFill>
                  <a:srgbClr val="000000"/>
                </a:solidFill>
                <a:latin typeface="Times New Roman" pitchFamily="16" charset="0"/>
                <a:ea typeface="Droid Sans" charset="0"/>
                <a:cs typeface="Times New Roman" pitchFamily="16" charset="0"/>
              </a:rPr>
              <a:t>Earlier CAN was mainly supported by vehicle industry. But today CAN protocol is used in many other fields like industrial automation, medical applications, building automation, weaving machines, and production machinery.</a:t>
            </a:r>
          </a:p>
          <a:p>
            <a:pPr algn="just" eaLnBrk="1" hangingPunct="1">
              <a:spcBef>
                <a:spcPts val="800"/>
              </a:spcBef>
              <a:buClr>
                <a:schemeClr val="accent1"/>
              </a:buClr>
              <a:buFont typeface="Wingdings" charset="2"/>
              <a:buChar char=""/>
            </a:pPr>
            <a:r>
              <a:rPr lang="en-US" sz="2550" dirty="0">
                <a:solidFill>
                  <a:srgbClr val="000000"/>
                </a:solidFill>
                <a:latin typeface="Times New Roman" pitchFamily="16" charset="0"/>
                <a:ea typeface="Droid Sans" charset="0"/>
                <a:cs typeface="Times New Roman" pitchFamily="16" charset="0"/>
              </a:rPr>
              <a:t>CAN offers an efficient communication protocol between sensors, actuators, controllers, and other nodes in real-time applications, and is known for its simplicity, reliability, and high performance.</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78</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922377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457200" y="685800"/>
            <a:ext cx="82296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9pPr>
          </a:lstStyle>
          <a:p>
            <a:pPr marL="342900" indent="-342900" algn="just" eaLnBrk="1" hangingPunct="1">
              <a:spcBef>
                <a:spcPts val="800"/>
              </a:spcBef>
              <a:buClr>
                <a:schemeClr val="accent1"/>
              </a:buClr>
              <a:buFont typeface="Wingdings" pitchFamily="2" charset="2"/>
              <a:buChar char="Ø"/>
            </a:pPr>
            <a:r>
              <a:rPr lang="en-US" sz="2150" dirty="0">
                <a:solidFill>
                  <a:srgbClr val="000000"/>
                </a:solidFill>
                <a:latin typeface="Times New Roman" pitchFamily="16" charset="0"/>
                <a:ea typeface="Droid Sans" charset="0"/>
                <a:cs typeface="Times New Roman" pitchFamily="16" charset="0"/>
              </a:rPr>
              <a:t>CAN protocol is based on bus topology and only two wires are needed for communication over a CAN bus.</a:t>
            </a:r>
          </a:p>
          <a:p>
            <a:pPr marL="342900" indent="-342900" algn="just" eaLnBrk="1" hangingPunct="1">
              <a:spcBef>
                <a:spcPts val="800"/>
              </a:spcBef>
              <a:buClr>
                <a:schemeClr val="accent1"/>
              </a:buClr>
              <a:buFont typeface="Wingdings" pitchFamily="2" charset="2"/>
              <a:buChar char="Ø"/>
            </a:pPr>
            <a:r>
              <a:rPr lang="en-US" sz="2150" dirty="0">
                <a:solidFill>
                  <a:srgbClr val="000000"/>
                </a:solidFill>
                <a:latin typeface="Times New Roman" pitchFamily="16" charset="0"/>
                <a:ea typeface="Droid Sans" charset="0"/>
                <a:cs typeface="Times New Roman" pitchFamily="16" charset="0"/>
              </a:rPr>
              <a:t>The bus has a multi-master structure where each device on the bus can send or receive data.</a:t>
            </a:r>
          </a:p>
          <a:p>
            <a:pPr marL="342900" indent="-342900" algn="just" eaLnBrk="1" hangingPunct="1">
              <a:spcBef>
                <a:spcPts val="800"/>
              </a:spcBef>
              <a:buClr>
                <a:schemeClr val="accent1"/>
              </a:buClr>
              <a:buFont typeface="Wingdings" pitchFamily="2" charset="2"/>
              <a:buChar char="Ø"/>
            </a:pPr>
            <a:r>
              <a:rPr lang="en-US" sz="2150" dirty="0">
                <a:solidFill>
                  <a:srgbClr val="000000"/>
                </a:solidFill>
                <a:latin typeface="Times New Roman" pitchFamily="16" charset="0"/>
                <a:ea typeface="Droid Sans" charset="0"/>
                <a:cs typeface="Times New Roman" pitchFamily="16" charset="0"/>
              </a:rPr>
              <a:t>Only one device can send the data at any time while all others will be in listening mode. </a:t>
            </a:r>
            <a:endParaRPr lang="en-US" sz="2150" dirty="0" smtClean="0">
              <a:solidFill>
                <a:srgbClr val="000000"/>
              </a:solidFill>
              <a:latin typeface="Times New Roman" pitchFamily="16" charset="0"/>
              <a:ea typeface="Droid Sans" charset="0"/>
              <a:cs typeface="Times New Roman" pitchFamily="16" charset="0"/>
            </a:endParaRPr>
          </a:p>
          <a:p>
            <a:pPr marL="342900" indent="-342900" algn="just" eaLnBrk="1" hangingPunct="1">
              <a:spcBef>
                <a:spcPts val="800"/>
              </a:spcBef>
              <a:buClr>
                <a:schemeClr val="accent1"/>
              </a:buClr>
              <a:buFont typeface="Wingdings" pitchFamily="2" charset="2"/>
              <a:buChar char="Ø"/>
            </a:pPr>
            <a:r>
              <a:rPr lang="en-US" sz="2150" dirty="0" smtClean="0">
                <a:solidFill>
                  <a:srgbClr val="000000"/>
                </a:solidFill>
                <a:latin typeface="Times New Roman" pitchFamily="16" charset="0"/>
                <a:ea typeface="Droid Sans" charset="0"/>
                <a:cs typeface="Times New Roman" pitchFamily="16" charset="0"/>
              </a:rPr>
              <a:t>If </a:t>
            </a:r>
            <a:r>
              <a:rPr lang="en-US" sz="2150" dirty="0">
                <a:solidFill>
                  <a:srgbClr val="000000"/>
                </a:solidFill>
                <a:latin typeface="Times New Roman" pitchFamily="16" charset="0"/>
                <a:ea typeface="Droid Sans" charset="0"/>
                <a:cs typeface="Times New Roman" pitchFamily="16" charset="0"/>
              </a:rPr>
              <a:t>two or more devices attempt to send data at a time then the one with the highest priority will be sent first and others in receive mode.</a:t>
            </a:r>
          </a:p>
          <a:p>
            <a:pPr marL="342900" indent="-342900" algn="just" eaLnBrk="1" hangingPunct="1">
              <a:spcBef>
                <a:spcPts val="800"/>
              </a:spcBef>
              <a:buClr>
                <a:schemeClr val="accent1"/>
              </a:buClr>
              <a:buFont typeface="Wingdings" pitchFamily="2" charset="2"/>
              <a:buChar char="Ø"/>
            </a:pPr>
            <a:r>
              <a:rPr lang="en-US" sz="2150" dirty="0">
                <a:solidFill>
                  <a:srgbClr val="000000"/>
                </a:solidFill>
                <a:latin typeface="Times New Roman" pitchFamily="16" charset="0"/>
                <a:ea typeface="Droid Sans" charset="0"/>
                <a:cs typeface="Times New Roman" pitchFamily="16" charset="0"/>
              </a:rPr>
              <a:t>As shown in the figure below in a typical vehicle application there is usually one or more CAN bus that operate at different speeds. </a:t>
            </a:r>
            <a:endParaRPr lang="en-US" sz="2150" dirty="0" smtClean="0">
              <a:solidFill>
                <a:srgbClr val="000000"/>
              </a:solidFill>
              <a:latin typeface="Times New Roman" pitchFamily="16" charset="0"/>
              <a:ea typeface="Droid Sans" charset="0"/>
              <a:cs typeface="Times New Roman" pitchFamily="16" charset="0"/>
            </a:endParaRPr>
          </a:p>
          <a:p>
            <a:pPr marL="342900" indent="-342900" algn="just" eaLnBrk="1" hangingPunct="1">
              <a:spcBef>
                <a:spcPts val="800"/>
              </a:spcBef>
              <a:buClr>
                <a:schemeClr val="accent1"/>
              </a:buClr>
              <a:buFont typeface="Wingdings" pitchFamily="2" charset="2"/>
              <a:buChar char="Ø"/>
            </a:pPr>
            <a:r>
              <a:rPr lang="en-US" sz="2150" dirty="0" smtClean="0">
                <a:solidFill>
                  <a:srgbClr val="000000"/>
                </a:solidFill>
                <a:latin typeface="Times New Roman" pitchFamily="16" charset="0"/>
                <a:ea typeface="Droid Sans" charset="0"/>
                <a:cs typeface="Times New Roman" pitchFamily="16" charset="0"/>
              </a:rPr>
              <a:t>Slower </a:t>
            </a:r>
            <a:r>
              <a:rPr lang="en-US" sz="2150" dirty="0">
                <a:solidFill>
                  <a:srgbClr val="000000"/>
                </a:solidFill>
                <a:latin typeface="Times New Roman" pitchFamily="16" charset="0"/>
                <a:ea typeface="Droid Sans" charset="0"/>
                <a:cs typeface="Times New Roman" pitchFamily="16" charset="0"/>
              </a:rPr>
              <a:t>devices, such as door control, climate control, and driver information modules, can be connected to a slow speed bus. </a:t>
            </a:r>
            <a:endParaRPr lang="en-US" sz="2150" dirty="0" smtClean="0">
              <a:solidFill>
                <a:srgbClr val="000000"/>
              </a:solidFill>
              <a:latin typeface="Times New Roman" pitchFamily="16" charset="0"/>
              <a:ea typeface="Droid Sans" charset="0"/>
              <a:cs typeface="Times New Roman" pitchFamily="16" charset="0"/>
            </a:endParaRPr>
          </a:p>
          <a:p>
            <a:pPr marL="342900" indent="-342900" algn="just" eaLnBrk="1" hangingPunct="1">
              <a:spcBef>
                <a:spcPts val="800"/>
              </a:spcBef>
              <a:buClr>
                <a:schemeClr val="accent1"/>
              </a:buClr>
              <a:buFont typeface="Wingdings" pitchFamily="2" charset="2"/>
              <a:buChar char="Ø"/>
            </a:pPr>
            <a:r>
              <a:rPr lang="en-US" sz="2150" dirty="0" smtClean="0">
                <a:solidFill>
                  <a:srgbClr val="000000"/>
                </a:solidFill>
                <a:latin typeface="Times New Roman" pitchFamily="16" charset="0"/>
                <a:ea typeface="Droid Sans" charset="0"/>
                <a:cs typeface="Times New Roman" pitchFamily="16" charset="0"/>
              </a:rPr>
              <a:t>Devices </a:t>
            </a:r>
            <a:r>
              <a:rPr lang="en-US" sz="2150" dirty="0">
                <a:solidFill>
                  <a:srgbClr val="000000"/>
                </a:solidFill>
                <a:latin typeface="Times New Roman" pitchFamily="16" charset="0"/>
                <a:ea typeface="Droid Sans" charset="0"/>
                <a:cs typeface="Times New Roman" pitchFamily="16" charset="0"/>
              </a:rPr>
              <a:t>that require faster response, such as the ABS antilock braking system, the transmission control module, and the electronic throttle module, are connected to a faster CAN bus.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79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28059683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3352800"/>
            <a:ext cx="8229600" cy="3048000"/>
          </a:xfrm>
          <a:prstGeom prst="rect">
            <a:avLst/>
          </a:prstGeom>
          <a:noFill/>
          <a:ln w="9525" cap="flat">
            <a:noFill/>
            <a:round/>
            <a:headEnd/>
            <a:tailEnd/>
          </a:ln>
          <a:effectLst/>
        </p:spPr>
        <p:txBody>
          <a:bodyPr lIns="90000" tIns="46800" rIns="90000" bIns="46800"/>
          <a:lstStyle/>
          <a:p>
            <a:pPr marL="461962" indent="-457200" algn="just">
              <a:spcBef>
                <a:spcPts val="800"/>
              </a:spcBef>
              <a:buClr>
                <a:schemeClr val="accent1"/>
              </a:buClr>
              <a:buFont typeface="Wingdings" pitchFamily="2" charset="2"/>
              <a:buChar char="Ø"/>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sz="2900" smtClean="0">
                <a:solidFill>
                  <a:srgbClr val="000000"/>
                </a:solidFill>
                <a:latin typeface="Calibri" pitchFamily="32" charset="0"/>
              </a:rPr>
              <a:t>There </a:t>
            </a:r>
            <a:r>
              <a:rPr lang="en-US" sz="2900">
                <a:solidFill>
                  <a:srgbClr val="000000"/>
                </a:solidFill>
                <a:latin typeface="Calibri" pitchFamily="32" charset="0"/>
              </a:rPr>
              <a:t>is also a connector named as mini-B connector mainly used in portable electronic devices such as cameras and other handheld devices.</a:t>
            </a:r>
          </a:p>
          <a:p>
            <a:pPr marL="461962" indent="-457200" algn="just">
              <a:spcBef>
                <a:spcPts val="800"/>
              </a:spcBef>
              <a:buClr>
                <a:schemeClr val="accent1"/>
              </a:buClr>
              <a:buFont typeface="Wingdings" pitchFamily="2" charset="2"/>
              <a:buChar char="Ø"/>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en-US" sz="2900">
                <a:solidFill>
                  <a:srgbClr val="000000"/>
                </a:solidFill>
                <a:latin typeface="Calibri" pitchFamily="32" charset="0"/>
              </a:rPr>
              <a:t>This connector differs from the original w.r.t pin configuration i.e. it has fifth pin which is not used.</a:t>
            </a:r>
          </a:p>
        </p:txBody>
      </p:sp>
      <p:sp>
        <p:nvSpPr>
          <p:cNvPr id="15364" name="TextBox 3"/>
          <p:cNvSpPr txBox="1">
            <a:spLocks noChangeArrowheads="1"/>
          </p:cNvSpPr>
          <p:nvPr/>
        </p:nvSpPr>
        <p:spPr bwMode="auto">
          <a:xfrm>
            <a:off x="2819400" y="457200"/>
            <a:ext cx="350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IN">
                <a:solidFill>
                  <a:srgbClr val="0000FF"/>
                </a:solidFill>
              </a:rPr>
              <a:t>USB connector pin assignments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a:t>
            </a:fld>
            <a:endParaRPr lang="en-IN"/>
          </a:p>
        </p:txBody>
      </p:sp>
      <p:pic>
        <p:nvPicPr>
          <p:cNvPr id="7" name="Picture 6" descr="Unit II Tab 8"/>
          <p:cNvPicPr/>
          <p:nvPr/>
        </p:nvPicPr>
        <p:blipFill rotWithShape="1">
          <a:blip r:embed="rId3" cstate="print">
            <a:extLst>
              <a:ext uri="{28A0092B-C50C-407E-A947-70E740481C1C}">
                <a14:useLocalDpi xmlns:a14="http://schemas.microsoft.com/office/drawing/2010/main" xmlns="" val="0"/>
              </a:ext>
            </a:extLst>
          </a:blip>
          <a:srcRect t="5058" b="16035"/>
          <a:stretch/>
        </p:blipFill>
        <p:spPr bwMode="auto">
          <a:xfrm>
            <a:off x="1524000" y="766617"/>
            <a:ext cx="6096000" cy="2459183"/>
          </a:xfrm>
          <a:prstGeom prst="rect">
            <a:avLst/>
          </a:prstGeom>
          <a:noFill/>
          <a:ln>
            <a:noFill/>
          </a:ln>
        </p:spPr>
      </p:pic>
      <p:pic>
        <p:nvPicPr>
          <p:cNvPr id="8" name="Picture 2" descr="C:\Users\student\Desktop\Untitled.png"/>
          <p:cNvPicPr>
            <a:picLocks noChangeAspect="1" noChangeArrowheads="1"/>
          </p:cNvPicPr>
          <p:nvPr/>
        </p:nvPicPr>
        <p:blipFill>
          <a:blip r:embed="rId4" cstate="print"/>
          <a:srcRect/>
          <a:stretch>
            <a:fillRect/>
          </a:stretch>
        </p:blipFill>
        <p:spPr bwMode="auto">
          <a:xfrm>
            <a:off x="7620000" y="0"/>
            <a:ext cx="1085850" cy="847725"/>
          </a:xfrm>
          <a:prstGeom prst="rect">
            <a:avLst/>
          </a:prstGeom>
          <a:noFill/>
        </p:spPr>
      </p:pic>
    </p:spTree>
    <p:extLst>
      <p:ext uri="{BB962C8B-B14F-4D97-AF65-F5344CB8AC3E}">
        <p14:creationId xmlns:p14="http://schemas.microsoft.com/office/powerpoint/2010/main" xmlns="" val="593661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457200" y="533400"/>
            <a:ext cx="822325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8909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533400"/>
            <a:ext cx="76962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80</a:t>
            </a:fld>
            <a:endParaRPr lang="en-IN"/>
          </a:p>
        </p:txBody>
      </p:sp>
      <p:pic>
        <p:nvPicPr>
          <p:cNvPr id="6" name="Picture 2" descr="C:\Users\student\Desktop\Untitled.png"/>
          <p:cNvPicPr>
            <a:picLocks noChangeAspect="1" noChangeArrowheads="1"/>
          </p:cNvPicPr>
          <p:nvPr/>
        </p:nvPicPr>
        <p:blipFill>
          <a:blip r:embed="rId4"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35485637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457200" y="762000"/>
            <a:ext cx="8223250" cy="5943600"/>
          </a:xfrm>
          <a:prstGeom prst="rect">
            <a:avLst/>
          </a:prstGeom>
          <a:noFill/>
          <a:ln w="9525" cap="flat">
            <a:noFill/>
            <a:round/>
            <a:headEnd/>
            <a:tailEnd/>
          </a:ln>
          <a:effectLst/>
        </p:spPr>
        <p:txBody>
          <a:bodyPr lIns="90000" tIns="46800" rIns="90000" bIns="46800"/>
          <a:lstStyle/>
          <a:p>
            <a:pPr marL="339725" indent="-339725" algn="just">
              <a:spcBef>
                <a:spcPts val="800"/>
              </a:spcBef>
              <a:buClr>
                <a:schemeClr val="accent1"/>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200" dirty="0">
                <a:solidFill>
                  <a:srgbClr val="000000"/>
                </a:solidFill>
                <a:latin typeface="Times New Roman" pitchFamily="16" charset="0"/>
                <a:cs typeface="Times New Roman" pitchFamily="16" charset="0"/>
              </a:rPr>
              <a:t>The automotive use of CAN bus has caused mass production of CAN controllers.</a:t>
            </a:r>
          </a:p>
          <a:p>
            <a:pPr marL="339725" indent="-339725" algn="just">
              <a:spcBef>
                <a:spcPts val="800"/>
              </a:spcBef>
              <a:buClr>
                <a:schemeClr val="accent1"/>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200" dirty="0">
                <a:solidFill>
                  <a:srgbClr val="000000"/>
                </a:solidFill>
                <a:latin typeface="Times New Roman" pitchFamily="16" charset="0"/>
                <a:cs typeface="Times New Roman" pitchFamily="16" charset="0"/>
              </a:rPr>
              <a:t>The estimation is that 400 million CAN controllers are sold every year and CAN controllers are integrated on </a:t>
            </a:r>
            <a:r>
              <a:rPr lang="en-US" sz="2200" dirty="0" smtClean="0">
                <a:solidFill>
                  <a:srgbClr val="000000"/>
                </a:solidFill>
                <a:latin typeface="Times New Roman" pitchFamily="16" charset="0"/>
                <a:cs typeface="Times New Roman" pitchFamily="16" charset="0"/>
              </a:rPr>
              <a:t>many microcontrollers </a:t>
            </a:r>
            <a:r>
              <a:rPr lang="en-US" sz="2200" dirty="0">
                <a:solidFill>
                  <a:srgbClr val="000000"/>
                </a:solidFill>
                <a:latin typeface="Times New Roman" pitchFamily="16" charset="0"/>
                <a:cs typeface="Times New Roman" pitchFamily="16" charset="0"/>
              </a:rPr>
              <a:t>including PIC microcontrollers which are available at low cost.</a:t>
            </a:r>
          </a:p>
          <a:p>
            <a:pPr marL="339725" indent="-339725" algn="just">
              <a:spcBef>
                <a:spcPts val="800"/>
              </a:spcBef>
              <a:buClr>
                <a:schemeClr val="accent1"/>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200" dirty="0">
                <a:solidFill>
                  <a:srgbClr val="000000"/>
                </a:solidFill>
                <a:latin typeface="Times New Roman" pitchFamily="16" charset="0"/>
                <a:cs typeface="Times New Roman" pitchFamily="16" charset="0"/>
              </a:rPr>
              <a:t>The figure below shows a CAN bus with three nodes. CAN protocol is based on CSMA/CD+AMP (Carrier-Sense Multiple Access/Collision Detection with Arbitration on Message Priority) protocol which is similar to the protocol used in Ethernet LAN. </a:t>
            </a:r>
          </a:p>
          <a:p>
            <a:pPr marL="339725" indent="-339725" algn="just">
              <a:spcBef>
                <a:spcPts val="800"/>
              </a:spcBef>
              <a:buClr>
                <a:schemeClr val="accent1"/>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200" dirty="0">
                <a:solidFill>
                  <a:srgbClr val="000000"/>
                </a:solidFill>
                <a:latin typeface="Times New Roman" pitchFamily="16" charset="0"/>
                <a:cs typeface="Times New Roman" pitchFamily="16" charset="0"/>
              </a:rPr>
              <a:t>When Ethernet detects a collision, the sending nodes stop transmitting and wait a random amount of time before trying to send again. </a:t>
            </a:r>
            <a:endParaRPr lang="en-US" sz="2200" dirty="0" smtClean="0">
              <a:solidFill>
                <a:srgbClr val="000000"/>
              </a:solidFill>
              <a:latin typeface="Times New Roman" pitchFamily="16" charset="0"/>
              <a:cs typeface="Times New Roman" pitchFamily="16" charset="0"/>
            </a:endParaRPr>
          </a:p>
          <a:p>
            <a:pPr marL="339725" indent="-339725" algn="just">
              <a:spcBef>
                <a:spcPts val="800"/>
              </a:spcBef>
              <a:buClr>
                <a:schemeClr val="accent1"/>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200" dirty="0" smtClean="0">
                <a:solidFill>
                  <a:srgbClr val="000000"/>
                </a:solidFill>
                <a:latin typeface="Times New Roman" pitchFamily="16" charset="0"/>
                <a:cs typeface="Times New Roman" pitchFamily="16" charset="0"/>
              </a:rPr>
              <a:t>CAN </a:t>
            </a:r>
            <a:r>
              <a:rPr lang="en-US" sz="2200" dirty="0">
                <a:solidFill>
                  <a:srgbClr val="000000"/>
                </a:solidFill>
                <a:latin typeface="Times New Roman" pitchFamily="16" charset="0"/>
                <a:cs typeface="Times New Roman" pitchFamily="16" charset="0"/>
              </a:rPr>
              <a:t>protocol can solve the problem of collision using the principle of arbitration where only highest priority node is given the right to send the data.</a:t>
            </a:r>
          </a:p>
          <a:p>
            <a:pPr marL="341313" indent="-339725">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sz="2300" dirty="0">
              <a:solidFill>
                <a:srgbClr val="000000"/>
              </a:solidFill>
              <a:latin typeface="Times New Roman" pitchFamily="16"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81</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8799957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457200" y="685800"/>
            <a:ext cx="822325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250">
                <a:solidFill>
                  <a:srgbClr val="000000"/>
                </a:solidFill>
                <a:latin typeface="Times New Roman" pitchFamily="16" charset="0"/>
                <a:ea typeface="Droid Sans" charset="0"/>
                <a:cs typeface="Times New Roman" pitchFamily="16" charset="0"/>
              </a:rPr>
              <a:t>There are basically two types of CAN protocols: CAN 2.0A and CAN 2.0B. </a:t>
            </a:r>
            <a:endParaRPr lang="en-US" sz="225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250" smtClean="0">
                <a:solidFill>
                  <a:srgbClr val="000000"/>
                </a:solidFill>
                <a:latin typeface="Times New Roman" pitchFamily="16" charset="0"/>
                <a:ea typeface="Droid Sans" charset="0"/>
                <a:cs typeface="Times New Roman" pitchFamily="16" charset="0"/>
              </a:rPr>
              <a:t>CAN </a:t>
            </a:r>
            <a:r>
              <a:rPr lang="en-US" sz="2250">
                <a:solidFill>
                  <a:srgbClr val="000000"/>
                </a:solidFill>
                <a:latin typeface="Times New Roman" pitchFamily="16" charset="0"/>
                <a:ea typeface="Droid Sans" charset="0"/>
                <a:cs typeface="Times New Roman" pitchFamily="16" charset="0"/>
              </a:rPr>
              <a:t>2.0A is the earlier standard with 11 bits of identifier while CAN 2.0B is the new extended standard with 29 bits of identifier.</a:t>
            </a:r>
          </a:p>
          <a:p>
            <a:pPr algn="just" eaLnBrk="1" hangingPunct="1">
              <a:spcBef>
                <a:spcPts val="800"/>
              </a:spcBef>
              <a:buClr>
                <a:schemeClr val="accent1"/>
              </a:buClr>
              <a:buFont typeface="Wingdings" charset="2"/>
              <a:buChar char=""/>
            </a:pPr>
            <a:r>
              <a:rPr lang="en-US" sz="2250">
                <a:solidFill>
                  <a:srgbClr val="000000"/>
                </a:solidFill>
                <a:latin typeface="Times New Roman" pitchFamily="16" charset="0"/>
                <a:ea typeface="Droid Sans" charset="0"/>
                <a:cs typeface="Times New Roman" pitchFamily="16" charset="0"/>
              </a:rPr>
              <a:t>2.0B controllers are completely backward-compatible with 2.0A controllers and can receive and transmit messages in either format.</a:t>
            </a:r>
          </a:p>
          <a:p>
            <a:pPr algn="just" eaLnBrk="1" hangingPunct="1">
              <a:spcBef>
                <a:spcPts val="800"/>
              </a:spcBef>
              <a:buClr>
                <a:schemeClr val="accent1"/>
              </a:buClr>
              <a:buFont typeface="Wingdings" charset="2"/>
              <a:buChar char=""/>
            </a:pPr>
            <a:r>
              <a:rPr lang="en-US" sz="2250" b="1">
                <a:solidFill>
                  <a:srgbClr val="08B84F"/>
                </a:solidFill>
                <a:latin typeface="Times New Roman" pitchFamily="16" charset="0"/>
                <a:ea typeface="Droid Sans" charset="0"/>
                <a:cs typeface="Times New Roman" pitchFamily="16" charset="0"/>
              </a:rPr>
              <a:t>Backward compatible</a:t>
            </a:r>
            <a:r>
              <a:rPr lang="en-US" sz="2250">
                <a:solidFill>
                  <a:srgbClr val="08B84F"/>
                </a:solidFill>
                <a:latin typeface="Times New Roman" pitchFamily="16" charset="0"/>
                <a:ea typeface="Droid Sans" charset="0"/>
                <a:cs typeface="Times New Roman" pitchFamily="16" charset="0"/>
              </a:rPr>
              <a:t> </a:t>
            </a:r>
            <a:r>
              <a:rPr lang="en-US" sz="2250">
                <a:solidFill>
                  <a:srgbClr val="000000"/>
                </a:solidFill>
                <a:latin typeface="Times New Roman" pitchFamily="16" charset="0"/>
                <a:ea typeface="Droid Sans" charset="0"/>
                <a:cs typeface="Times New Roman" pitchFamily="16" charset="0"/>
              </a:rPr>
              <a:t>refers to a hardware or software system that can use the interface of an older version of the same product</a:t>
            </a:r>
            <a:r>
              <a:rPr lang="en-US" sz="2250" smtClean="0">
                <a:solidFill>
                  <a:srgbClr val="000000"/>
                </a:solidFill>
                <a:latin typeface="Times New Roman" pitchFamily="16" charset="0"/>
                <a:ea typeface="Droid Sans" charset="0"/>
                <a:cs typeface="Times New Roman" pitchFamily="16" charset="0"/>
              </a:rPr>
              <a:t>.</a:t>
            </a:r>
          </a:p>
          <a:p>
            <a:pPr algn="just" eaLnBrk="1" hangingPunct="1">
              <a:spcBef>
                <a:spcPts val="800"/>
              </a:spcBef>
              <a:buClr>
                <a:schemeClr val="accent1"/>
              </a:buClr>
              <a:buFont typeface="Wingdings" charset="2"/>
              <a:buChar char=""/>
            </a:pPr>
            <a:r>
              <a:rPr lang="en-US" sz="2250" smtClean="0">
                <a:solidFill>
                  <a:srgbClr val="000000"/>
                </a:solidFill>
                <a:latin typeface="Times New Roman" pitchFamily="16" charset="0"/>
                <a:ea typeface="Droid Sans" charset="0"/>
                <a:cs typeface="Times New Roman" pitchFamily="16" charset="0"/>
              </a:rPr>
              <a:t>A </a:t>
            </a:r>
            <a:r>
              <a:rPr lang="en-US" sz="2250">
                <a:solidFill>
                  <a:srgbClr val="000000"/>
                </a:solidFill>
                <a:latin typeface="Times New Roman" pitchFamily="16" charset="0"/>
                <a:ea typeface="Droid Sans" charset="0"/>
                <a:cs typeface="Times New Roman" pitchFamily="16" charset="0"/>
              </a:rPr>
              <a:t>new standard product or model is considered </a:t>
            </a:r>
            <a:r>
              <a:rPr lang="en-US" sz="2250" b="1">
                <a:solidFill>
                  <a:srgbClr val="08B84F"/>
                </a:solidFill>
                <a:latin typeface="Times New Roman" pitchFamily="16" charset="0"/>
                <a:ea typeface="Droid Sans" charset="0"/>
                <a:cs typeface="Times New Roman" pitchFamily="16" charset="0"/>
              </a:rPr>
              <a:t>backward compatible</a:t>
            </a:r>
            <a:r>
              <a:rPr lang="en-US" sz="2250">
                <a:solidFill>
                  <a:srgbClr val="08B84F"/>
                </a:solidFill>
                <a:latin typeface="Times New Roman" pitchFamily="16" charset="0"/>
                <a:ea typeface="Droid Sans" charset="0"/>
                <a:cs typeface="Times New Roman" pitchFamily="16" charset="0"/>
              </a:rPr>
              <a:t> </a:t>
            </a:r>
            <a:r>
              <a:rPr lang="en-US" sz="2250">
                <a:solidFill>
                  <a:srgbClr val="000000"/>
                </a:solidFill>
                <a:latin typeface="Times New Roman" pitchFamily="16" charset="0"/>
                <a:ea typeface="Droid Sans" charset="0"/>
                <a:cs typeface="Times New Roman" pitchFamily="16" charset="0"/>
              </a:rPr>
              <a:t>when it is able to read, write or view older formats.</a:t>
            </a:r>
          </a:p>
          <a:p>
            <a:pPr algn="just" eaLnBrk="1" hangingPunct="1">
              <a:spcBef>
                <a:spcPts val="800"/>
              </a:spcBef>
              <a:buClr>
                <a:schemeClr val="accent1"/>
              </a:buClr>
              <a:buFont typeface="Wingdings" charset="2"/>
              <a:buChar char=""/>
            </a:pPr>
            <a:r>
              <a:rPr lang="en-US" sz="2250">
                <a:solidFill>
                  <a:srgbClr val="000000"/>
                </a:solidFill>
                <a:latin typeface="Times New Roman" pitchFamily="16" charset="0"/>
                <a:ea typeface="Droid Sans" charset="0"/>
                <a:cs typeface="Times New Roman" pitchFamily="16" charset="0"/>
              </a:rPr>
              <a:t>2.0A controllers are of two types. The first type is capable of sending and receiving 2.0A messages only. </a:t>
            </a:r>
            <a:endParaRPr lang="en-US" sz="225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250" smtClean="0">
                <a:solidFill>
                  <a:srgbClr val="000000"/>
                </a:solidFill>
                <a:latin typeface="Times New Roman" pitchFamily="16" charset="0"/>
                <a:ea typeface="Droid Sans" charset="0"/>
                <a:cs typeface="Times New Roman" pitchFamily="16" charset="0"/>
              </a:rPr>
              <a:t>The </a:t>
            </a:r>
            <a:r>
              <a:rPr lang="en-US" sz="2250">
                <a:solidFill>
                  <a:srgbClr val="000000"/>
                </a:solidFill>
                <a:latin typeface="Times New Roman" pitchFamily="16" charset="0"/>
                <a:ea typeface="Droid Sans" charset="0"/>
                <a:cs typeface="Times New Roman" pitchFamily="16" charset="0"/>
              </a:rPr>
              <a:t>reception of 2.0B will flag an error. The second type of 2.0A controller which is also known as 2.0B passive does two functions.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82</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5434542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457200" y="609600"/>
            <a:ext cx="8223250" cy="6019800"/>
          </a:xfrm>
          <a:prstGeom prst="rect">
            <a:avLst/>
          </a:prstGeom>
          <a:noFill/>
          <a:ln w="9525" cap="flat">
            <a:noFill/>
            <a:round/>
            <a:headEnd/>
            <a:tailEnd/>
          </a:ln>
          <a:effectLst/>
        </p:spPr>
        <p:txBody>
          <a:bodyPr lIns="90000" tIns="46800" rIns="90000" bIns="46800"/>
          <a:lstStyle/>
          <a:p>
            <a:pPr marL="342900" indent="-342900" algn="just">
              <a:spcBef>
                <a:spcPts val="800"/>
              </a:spcBef>
              <a:buClr>
                <a:schemeClr val="accent1"/>
              </a:buClr>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400" dirty="0">
                <a:solidFill>
                  <a:srgbClr val="000000"/>
                </a:solidFill>
                <a:latin typeface="Times New Roman" pitchFamily="16" charset="0"/>
                <a:cs typeface="Times New Roman" pitchFamily="16" charset="0"/>
              </a:rPr>
              <a:t>The two functions that can be done are it sends and receives 2.0A messages and also will acknowledge receipt of 2.0B messages and then ignore them.</a:t>
            </a:r>
          </a:p>
          <a:p>
            <a:pPr marL="1588" algn="just">
              <a:spcBef>
                <a:spcPts val="800"/>
              </a:spcBef>
              <a:buClr>
                <a:schemeClr val="accent1"/>
              </a:buCl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400" b="1" dirty="0">
                <a:solidFill>
                  <a:srgbClr val="08B84F"/>
                </a:solidFill>
                <a:latin typeface="Times New Roman" pitchFamily="16" charset="0"/>
                <a:cs typeface="Times New Roman" pitchFamily="16" charset="0"/>
              </a:rPr>
              <a:t>Features of CAN protocol:</a:t>
            </a:r>
          </a:p>
          <a:p>
            <a:pPr marL="342900" indent="-342900" algn="just">
              <a:spcBef>
                <a:spcPts val="800"/>
              </a:spcBef>
              <a:buClr>
                <a:schemeClr val="accent1"/>
              </a:buClr>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400" dirty="0">
                <a:solidFill>
                  <a:srgbClr val="000000"/>
                </a:solidFill>
                <a:latin typeface="Times New Roman" pitchFamily="16" charset="0"/>
                <a:cs typeface="Times New Roman" pitchFamily="16" charset="0"/>
              </a:rPr>
              <a:t>CAN bus is </a:t>
            </a:r>
            <a:r>
              <a:rPr lang="en-US" sz="2400" dirty="0" err="1">
                <a:solidFill>
                  <a:srgbClr val="000000"/>
                </a:solidFill>
                <a:latin typeface="Times New Roman" pitchFamily="16" charset="0"/>
                <a:cs typeface="Times New Roman" pitchFamily="16" charset="0"/>
              </a:rPr>
              <a:t>multimaster</a:t>
            </a:r>
            <a:r>
              <a:rPr lang="en-US" sz="2400" dirty="0">
                <a:solidFill>
                  <a:srgbClr val="000000"/>
                </a:solidFill>
                <a:latin typeface="Times New Roman" pitchFamily="16" charset="0"/>
                <a:cs typeface="Times New Roman" pitchFamily="16" charset="0"/>
              </a:rPr>
              <a:t> i.e. when the bus is free any device attached to the bus can start sending a message.</a:t>
            </a:r>
          </a:p>
          <a:p>
            <a:pPr marL="342900" indent="-342900" algn="just">
              <a:spcBef>
                <a:spcPts val="800"/>
              </a:spcBef>
              <a:buClr>
                <a:schemeClr val="accent1"/>
              </a:buClr>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400" dirty="0">
                <a:solidFill>
                  <a:srgbClr val="000000"/>
                </a:solidFill>
                <a:latin typeface="Times New Roman" pitchFamily="16" charset="0"/>
                <a:cs typeface="Times New Roman" pitchFamily="16" charset="0"/>
              </a:rPr>
              <a:t>CAN bus protocol is flexible. The devices connected to the bus have no addresses, which means messages are not transmitted from one node to another based on addresses. </a:t>
            </a:r>
            <a:endParaRPr lang="en-US" sz="2400" dirty="0" smtClean="0">
              <a:solidFill>
                <a:srgbClr val="000000"/>
              </a:solidFill>
              <a:latin typeface="Times New Roman" pitchFamily="16" charset="0"/>
              <a:cs typeface="Times New Roman" pitchFamily="16" charset="0"/>
            </a:endParaRPr>
          </a:p>
          <a:p>
            <a:pPr marL="342900" indent="-342900" algn="just">
              <a:spcBef>
                <a:spcPts val="800"/>
              </a:spcBef>
              <a:buClr>
                <a:schemeClr val="accent1"/>
              </a:buClr>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400" dirty="0" smtClean="0">
                <a:solidFill>
                  <a:srgbClr val="000000"/>
                </a:solidFill>
                <a:latin typeface="Times New Roman" pitchFamily="16" charset="0"/>
                <a:cs typeface="Times New Roman" pitchFamily="16" charset="0"/>
              </a:rPr>
              <a:t>Instead</a:t>
            </a:r>
            <a:r>
              <a:rPr lang="en-US" sz="2400" dirty="0">
                <a:solidFill>
                  <a:srgbClr val="000000"/>
                </a:solidFill>
                <a:latin typeface="Times New Roman" pitchFamily="16" charset="0"/>
                <a:cs typeface="Times New Roman" pitchFamily="16" charset="0"/>
              </a:rPr>
              <a:t>, all nodes in the system receive every message transmitted on the bus, and it is up to each node to decide whether the received message should be kept or discarded. </a:t>
            </a:r>
            <a:endParaRPr lang="en-US" sz="2400" dirty="0" smtClean="0">
              <a:solidFill>
                <a:srgbClr val="000000"/>
              </a:solidFill>
              <a:latin typeface="Times New Roman" pitchFamily="16" charset="0"/>
              <a:cs typeface="Times New Roman" pitchFamily="16" charset="0"/>
            </a:endParaRPr>
          </a:p>
          <a:p>
            <a:pPr marL="342900" indent="-342900" algn="just">
              <a:spcBef>
                <a:spcPts val="800"/>
              </a:spcBef>
              <a:buClr>
                <a:schemeClr val="accent1"/>
              </a:buClr>
              <a:buFont typeface="Wingdings" pitchFamily="2" charset="2"/>
              <a:buChar char="Ø"/>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400" dirty="0" smtClean="0">
                <a:solidFill>
                  <a:srgbClr val="000000"/>
                </a:solidFill>
                <a:latin typeface="Times New Roman" pitchFamily="16" charset="0"/>
                <a:cs typeface="Times New Roman" pitchFamily="16" charset="0"/>
              </a:rPr>
              <a:t>A </a:t>
            </a:r>
            <a:r>
              <a:rPr lang="en-US" sz="2400" dirty="0">
                <a:solidFill>
                  <a:srgbClr val="000000"/>
                </a:solidFill>
                <a:latin typeface="Times New Roman" pitchFamily="16" charset="0"/>
                <a:cs typeface="Times New Roman" pitchFamily="16" charset="0"/>
              </a:rPr>
              <a:t>single message can be destined for a particular node or for many nodes, depending on how the system is designed.</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83</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34055805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457200" y="533400"/>
            <a:ext cx="822325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250" dirty="0">
                <a:solidFill>
                  <a:srgbClr val="000000"/>
                </a:solidFill>
                <a:latin typeface="Times New Roman" pitchFamily="16" charset="0"/>
                <a:ea typeface="Droid Sans" charset="0"/>
                <a:cs typeface="Times New Roman" pitchFamily="16" charset="0"/>
              </a:rPr>
              <a:t>CAN bus offers remote transmit request (RTR), which means that one node on the bus is able to request information from the other nodes. </a:t>
            </a:r>
            <a:endParaRPr lang="en-US" sz="225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250" dirty="0" smtClean="0">
                <a:solidFill>
                  <a:srgbClr val="000000"/>
                </a:solidFill>
                <a:latin typeface="Times New Roman" pitchFamily="16" charset="0"/>
                <a:ea typeface="Droid Sans" charset="0"/>
                <a:cs typeface="Times New Roman" pitchFamily="16" charset="0"/>
              </a:rPr>
              <a:t>Thus </a:t>
            </a:r>
            <a:r>
              <a:rPr lang="en-US" sz="2250" dirty="0">
                <a:solidFill>
                  <a:srgbClr val="000000"/>
                </a:solidFill>
                <a:latin typeface="Times New Roman" pitchFamily="16" charset="0"/>
                <a:ea typeface="Droid Sans" charset="0"/>
                <a:cs typeface="Times New Roman" pitchFamily="16" charset="0"/>
              </a:rPr>
              <a:t>instead of waiting for a node to continuously send information, a request for information can be sent to the node. </a:t>
            </a:r>
            <a:endParaRPr lang="en-US" sz="225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250" dirty="0" smtClean="0">
                <a:solidFill>
                  <a:srgbClr val="000000"/>
                </a:solidFill>
                <a:latin typeface="Times New Roman" pitchFamily="16" charset="0"/>
                <a:ea typeface="Droid Sans" charset="0"/>
                <a:cs typeface="Times New Roman" pitchFamily="16" charset="0"/>
              </a:rPr>
              <a:t>For </a:t>
            </a:r>
            <a:r>
              <a:rPr lang="en-US" sz="2250" dirty="0">
                <a:solidFill>
                  <a:srgbClr val="000000"/>
                </a:solidFill>
                <a:latin typeface="Times New Roman" pitchFamily="16" charset="0"/>
                <a:ea typeface="Droid Sans" charset="0"/>
                <a:cs typeface="Times New Roman" pitchFamily="16" charset="0"/>
              </a:rPr>
              <a:t>example, in a vehicle, where the engine temperature is an important parameter, the system can be designed so the temperature is sent periodically over the bus. </a:t>
            </a:r>
            <a:endParaRPr lang="en-US" sz="225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250" dirty="0" smtClean="0">
                <a:solidFill>
                  <a:srgbClr val="000000"/>
                </a:solidFill>
                <a:latin typeface="Times New Roman" pitchFamily="16" charset="0"/>
                <a:ea typeface="Droid Sans" charset="0"/>
                <a:cs typeface="Times New Roman" pitchFamily="16" charset="0"/>
              </a:rPr>
              <a:t>However</a:t>
            </a:r>
            <a:r>
              <a:rPr lang="en-US" sz="2250" dirty="0">
                <a:solidFill>
                  <a:srgbClr val="000000"/>
                </a:solidFill>
                <a:latin typeface="Times New Roman" pitchFamily="16" charset="0"/>
                <a:ea typeface="Droid Sans" charset="0"/>
                <a:cs typeface="Times New Roman" pitchFamily="16" charset="0"/>
              </a:rPr>
              <a:t>, a more elegant solution is to request the temperature as needed, since it minimizes the traffic while maintaining the network’s integrity.</a:t>
            </a:r>
          </a:p>
          <a:p>
            <a:pPr algn="just" eaLnBrk="1" hangingPunct="1">
              <a:spcBef>
                <a:spcPts val="800"/>
              </a:spcBef>
              <a:buClr>
                <a:schemeClr val="accent1"/>
              </a:buClr>
              <a:buFont typeface="Wingdings" charset="2"/>
              <a:buChar char=""/>
            </a:pPr>
            <a:r>
              <a:rPr lang="en-US" sz="2250" dirty="0">
                <a:solidFill>
                  <a:srgbClr val="000000"/>
                </a:solidFill>
                <a:latin typeface="Times New Roman" pitchFamily="16" charset="0"/>
                <a:ea typeface="Droid Sans" charset="0"/>
                <a:cs typeface="Times New Roman" pitchFamily="16" charset="0"/>
              </a:rPr>
              <a:t>CAN bus communication speed is not fixed. Any communication speed can be set for the devices attached to a bus.</a:t>
            </a:r>
          </a:p>
          <a:p>
            <a:pPr algn="just" eaLnBrk="1" hangingPunct="1">
              <a:spcBef>
                <a:spcPts val="800"/>
              </a:spcBef>
              <a:buClr>
                <a:schemeClr val="accent1"/>
              </a:buClr>
              <a:buFont typeface="Wingdings" charset="2"/>
              <a:buChar char=""/>
            </a:pPr>
            <a:r>
              <a:rPr lang="en-US" sz="2250" dirty="0">
                <a:solidFill>
                  <a:srgbClr val="000000"/>
                </a:solidFill>
                <a:latin typeface="Times New Roman" pitchFamily="16" charset="0"/>
                <a:ea typeface="Droid Sans" charset="0"/>
                <a:cs typeface="Times New Roman" pitchFamily="16" charset="0"/>
              </a:rPr>
              <a:t>All devices on the bus can detect an error. The device that has detected an error immediately notifies all other devices.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84</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0"/>
            <a:ext cx="838200" cy="685800"/>
          </a:xfrm>
          <a:prstGeom prst="rect">
            <a:avLst/>
          </a:prstGeom>
          <a:noFill/>
        </p:spPr>
      </p:pic>
    </p:spTree>
    <p:extLst>
      <p:ext uri="{BB962C8B-B14F-4D97-AF65-F5344CB8AC3E}">
        <p14:creationId xmlns:p14="http://schemas.microsoft.com/office/powerpoint/2010/main" xmlns="" val="16906927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457200" y="762000"/>
            <a:ext cx="8223250" cy="5867400"/>
          </a:xfrm>
          <a:prstGeom prst="rect">
            <a:avLst/>
          </a:prstGeom>
          <a:noFill/>
          <a:ln w="9525" cap="flat">
            <a:noFill/>
            <a:round/>
            <a:headEnd/>
            <a:tailEnd/>
          </a:ln>
          <a:effectLst/>
        </p:spPr>
        <p:txBody>
          <a:bodyPr lIns="90000" tIns="46800" rIns="90000" bIns="46800"/>
          <a:lstStyle/>
          <a:p>
            <a:pPr marL="339725" indent="-339725" algn="just">
              <a:spcBef>
                <a:spcPts val="800"/>
              </a:spcBef>
              <a:buClr>
                <a:schemeClr val="accent1"/>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400" dirty="0">
                <a:solidFill>
                  <a:srgbClr val="000000"/>
                </a:solidFill>
                <a:latin typeface="Times New Roman" pitchFamily="16" charset="0"/>
                <a:cs typeface="Times New Roman" pitchFamily="16" charset="0"/>
              </a:rPr>
              <a:t>Multiple devices can be connected to the bus at the same time, and there are no logical limits to the number of devices that can be connected. </a:t>
            </a:r>
            <a:endParaRPr lang="en-US" sz="2400" dirty="0" smtClean="0">
              <a:solidFill>
                <a:srgbClr val="000000"/>
              </a:solidFill>
              <a:latin typeface="Times New Roman" pitchFamily="16" charset="0"/>
              <a:cs typeface="Times New Roman" pitchFamily="16" charset="0"/>
            </a:endParaRPr>
          </a:p>
          <a:p>
            <a:pPr marL="339725" indent="-339725" algn="just">
              <a:spcBef>
                <a:spcPts val="800"/>
              </a:spcBef>
              <a:buClr>
                <a:schemeClr val="accent1"/>
              </a:buClr>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n-US" sz="2400" dirty="0" smtClean="0">
                <a:solidFill>
                  <a:srgbClr val="000000"/>
                </a:solidFill>
                <a:latin typeface="Times New Roman" pitchFamily="16" charset="0"/>
                <a:cs typeface="Times New Roman" pitchFamily="16" charset="0"/>
              </a:rPr>
              <a:t>In </a:t>
            </a:r>
            <a:r>
              <a:rPr lang="en-US" sz="2400" dirty="0">
                <a:solidFill>
                  <a:srgbClr val="000000"/>
                </a:solidFill>
                <a:latin typeface="Times New Roman" pitchFamily="16" charset="0"/>
                <a:cs typeface="Times New Roman" pitchFamily="16" charset="0"/>
              </a:rPr>
              <a:t>practice, the number of units that can be attached to a bus is limited by the bus’s delay time and electrical load.</a:t>
            </a:r>
          </a:p>
          <a:p>
            <a:pPr marL="341313" indent="-339725">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n-US" sz="2400" dirty="0">
              <a:solidFill>
                <a:srgbClr val="000000"/>
              </a:solidFill>
              <a:latin typeface="Times New Roman" pitchFamily="16"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85</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10916805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457200" y="609600"/>
            <a:ext cx="822325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400" dirty="0">
                <a:solidFill>
                  <a:srgbClr val="000000"/>
                </a:solidFill>
                <a:latin typeface="Times New Roman" pitchFamily="16" charset="0"/>
                <a:ea typeface="Droid Sans" charset="0"/>
                <a:cs typeface="Times New Roman" pitchFamily="16" charset="0"/>
              </a:rPr>
              <a:t>The data on CAN bus is differential and can be in two states: dominant and recessive. The figure below shows the state of voltages on the bus.</a:t>
            </a:r>
          </a:p>
        </p:txBody>
      </p:sp>
      <p:pic>
        <p:nvPicPr>
          <p:cNvPr id="9523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133600"/>
            <a:ext cx="7752522"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86</a:t>
            </a:fld>
            <a:endParaRPr lang="en-IN"/>
          </a:p>
        </p:txBody>
      </p:sp>
      <p:sp>
        <p:nvSpPr>
          <p:cNvPr id="6" name="Rectangle 5"/>
          <p:cNvSpPr/>
          <p:nvPr/>
        </p:nvSpPr>
        <p:spPr>
          <a:xfrm>
            <a:off x="3626869" y="1931313"/>
            <a:ext cx="2173993" cy="430887"/>
          </a:xfrm>
          <a:prstGeom prst="rect">
            <a:avLst/>
          </a:prstGeom>
        </p:spPr>
        <p:txBody>
          <a:bodyPr wrap="none">
            <a:spAutoFit/>
          </a:bodyPr>
          <a:lstStyle/>
          <a:p>
            <a:r>
              <a:rPr lang="en-IN" sz="2200" b="1">
                <a:solidFill>
                  <a:srgbClr val="08B84F"/>
                </a:solidFill>
                <a:latin typeface="Times New Roman" pitchFamily="18" charset="0"/>
                <a:cs typeface="Times New Roman" pitchFamily="18" charset="0"/>
              </a:rPr>
              <a:t>CAN logic states</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28366739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457200" y="838200"/>
            <a:ext cx="822325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000" dirty="0">
                <a:solidFill>
                  <a:srgbClr val="000000"/>
                </a:solidFill>
                <a:latin typeface="Times New Roman" pitchFamily="16" charset="0"/>
                <a:ea typeface="Droid Sans" charset="0"/>
                <a:cs typeface="Times New Roman" pitchFamily="16" charset="0"/>
              </a:rPr>
              <a:t>The bus defines a logic bit 0 as a dominant bit and a logic bit 1 as a recessive bit. </a:t>
            </a:r>
            <a:endParaRPr lang="en-US" sz="200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000" dirty="0" smtClean="0">
                <a:solidFill>
                  <a:srgbClr val="000000"/>
                </a:solidFill>
                <a:latin typeface="Times New Roman" pitchFamily="16" charset="0"/>
                <a:ea typeface="Droid Sans" charset="0"/>
                <a:cs typeface="Times New Roman" pitchFamily="16" charset="0"/>
              </a:rPr>
              <a:t>When </a:t>
            </a:r>
            <a:r>
              <a:rPr lang="en-US" sz="2000" dirty="0">
                <a:solidFill>
                  <a:srgbClr val="000000"/>
                </a:solidFill>
                <a:latin typeface="Times New Roman" pitchFamily="16" charset="0"/>
                <a:ea typeface="Droid Sans" charset="0"/>
                <a:cs typeface="Times New Roman" pitchFamily="16" charset="0"/>
              </a:rPr>
              <a:t>there is arbitration (disagreement) on the bus, a dominant bit state always wins out over a recessive bit state.</a:t>
            </a:r>
          </a:p>
          <a:p>
            <a:pPr algn="just" eaLnBrk="1" hangingPunct="1">
              <a:spcBef>
                <a:spcPts val="800"/>
              </a:spcBef>
              <a:buClr>
                <a:schemeClr val="accent1"/>
              </a:buClr>
              <a:buFont typeface="Wingdings" charset="2"/>
              <a:buChar char=""/>
            </a:pPr>
            <a:r>
              <a:rPr lang="en-US" sz="2000" dirty="0">
                <a:solidFill>
                  <a:srgbClr val="000000"/>
                </a:solidFill>
                <a:latin typeface="Times New Roman" pitchFamily="16" charset="0"/>
                <a:ea typeface="Droid Sans" charset="0"/>
                <a:cs typeface="Times New Roman" pitchFamily="16" charset="0"/>
              </a:rPr>
              <a:t>In the recessive state, the differential voltage CANH and CANL is less than the minimum threshold (i.e., less than 0.5V receiver input and less than 1.5V transmitter output). </a:t>
            </a:r>
            <a:endParaRPr lang="en-US" sz="200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000" dirty="0" smtClean="0">
                <a:solidFill>
                  <a:srgbClr val="000000"/>
                </a:solidFill>
                <a:latin typeface="Times New Roman" pitchFamily="16" charset="0"/>
                <a:ea typeface="Droid Sans" charset="0"/>
                <a:cs typeface="Times New Roman" pitchFamily="16" charset="0"/>
              </a:rPr>
              <a:t>In </a:t>
            </a:r>
            <a:r>
              <a:rPr lang="en-US" sz="2000" dirty="0">
                <a:solidFill>
                  <a:srgbClr val="000000"/>
                </a:solidFill>
                <a:latin typeface="Times New Roman" pitchFamily="16" charset="0"/>
                <a:ea typeface="Droid Sans" charset="0"/>
                <a:cs typeface="Times New Roman" pitchFamily="16" charset="0"/>
              </a:rPr>
              <a:t>the dominant state, the differential voltage CANH and CANL is greater than the minimum threshold.</a:t>
            </a:r>
          </a:p>
          <a:p>
            <a:pPr algn="just" eaLnBrk="1" hangingPunct="1">
              <a:spcBef>
                <a:spcPts val="800"/>
              </a:spcBef>
              <a:buClr>
                <a:schemeClr val="accent1"/>
              </a:buClr>
              <a:buFont typeface="Wingdings" charset="2"/>
              <a:buChar char=""/>
            </a:pPr>
            <a:r>
              <a:rPr lang="en-US" sz="2000" dirty="0">
                <a:solidFill>
                  <a:srgbClr val="000000"/>
                </a:solidFill>
                <a:latin typeface="Times New Roman" pitchFamily="16" charset="0"/>
                <a:ea typeface="Droid Sans" charset="0"/>
                <a:cs typeface="Times New Roman" pitchFamily="16" charset="0"/>
              </a:rPr>
              <a:t>The ISO-11898 CAN bus specifies that a device on that bus must be able to drive a forty-meter cable at 1Mb/s. </a:t>
            </a:r>
            <a:endParaRPr lang="en-US" sz="200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000" dirty="0" smtClean="0">
                <a:solidFill>
                  <a:srgbClr val="000000"/>
                </a:solidFill>
                <a:latin typeface="Times New Roman" pitchFamily="16" charset="0"/>
                <a:ea typeface="Droid Sans" charset="0"/>
                <a:cs typeface="Times New Roman" pitchFamily="16" charset="0"/>
              </a:rPr>
              <a:t>A </a:t>
            </a:r>
            <a:r>
              <a:rPr lang="en-US" sz="2000" dirty="0">
                <a:solidFill>
                  <a:srgbClr val="000000"/>
                </a:solidFill>
                <a:latin typeface="Times New Roman" pitchFamily="16" charset="0"/>
                <a:ea typeface="Droid Sans" charset="0"/>
                <a:cs typeface="Times New Roman" pitchFamily="16" charset="0"/>
              </a:rPr>
              <a:t>much longer bus length can usually be achieved by lowering the bus speed.</a:t>
            </a:r>
          </a:p>
          <a:p>
            <a:pPr algn="just" eaLnBrk="1" hangingPunct="1">
              <a:spcBef>
                <a:spcPts val="800"/>
              </a:spcBef>
              <a:buClr>
                <a:schemeClr val="accent1"/>
              </a:buClr>
              <a:buFont typeface="Wingdings" charset="2"/>
              <a:buChar char=""/>
            </a:pPr>
            <a:r>
              <a:rPr lang="en-US" sz="2000" dirty="0">
                <a:solidFill>
                  <a:srgbClr val="000000"/>
                </a:solidFill>
                <a:latin typeface="Times New Roman" pitchFamily="16" charset="0"/>
                <a:ea typeface="Droid Sans" charset="0"/>
                <a:cs typeface="Times New Roman" pitchFamily="16" charset="0"/>
              </a:rPr>
              <a:t>The figure below shows the variation of bus length with the communication speed.</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87</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42820702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457200" y="457200"/>
            <a:ext cx="8223250" cy="6019800"/>
          </a:xfrm>
          <a:prstGeom prst="rect">
            <a:avLst/>
          </a:prstGeom>
          <a:noFill/>
          <a:ln w="9525" cap="flat">
            <a:noFill/>
            <a:round/>
            <a:headEnd/>
            <a:tailEnd/>
          </a:ln>
          <a:effectLst/>
        </p:spPr>
        <p:txBody>
          <a:bodyPr lIns="90000" tIns="46800" rIns="90000" bIns="46800"/>
          <a:lstStyle/>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sz="3200">
              <a:solidFill>
                <a:srgbClr val="000000"/>
              </a:solidFill>
              <a:latin typeface="Calibri" pitchFamily="32" charset="0"/>
            </a:endParaRP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sz="3200">
              <a:solidFill>
                <a:srgbClr val="000000"/>
              </a:solidFill>
              <a:latin typeface="Calibri" pitchFamily="32" charset="0"/>
            </a:endParaRP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sz="3200">
              <a:solidFill>
                <a:srgbClr val="000000"/>
              </a:solidFill>
              <a:latin typeface="Calibri" pitchFamily="32" charset="0"/>
            </a:endParaRP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sz="3200">
              <a:solidFill>
                <a:srgbClr val="000000"/>
              </a:solidFill>
              <a:latin typeface="Calibri" pitchFamily="32" charset="0"/>
            </a:endParaRP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sz="3200">
              <a:solidFill>
                <a:srgbClr val="000000"/>
              </a:solidFill>
              <a:latin typeface="Calibri" pitchFamily="32" charset="0"/>
            </a:endParaRP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sz="3200">
              <a:solidFill>
                <a:srgbClr val="000000"/>
              </a:solidFill>
              <a:latin typeface="Calibri" pitchFamily="32" charset="0"/>
            </a:endParaRP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sz="3200" smtClean="0">
              <a:solidFill>
                <a:srgbClr val="000000"/>
              </a:solidFill>
              <a:latin typeface="Calibri" pitchFamily="32" charset="0"/>
            </a:endParaRP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sz="3200">
              <a:solidFill>
                <a:srgbClr val="000000"/>
              </a:solidFill>
              <a:latin typeface="Calibri" pitchFamily="32" charset="0"/>
            </a:endParaRPr>
          </a:p>
          <a:p>
            <a:pPr marL="341313" indent="-339725" algn="just">
              <a:spcBef>
                <a:spcPts val="800"/>
              </a:spcBef>
              <a:buClr>
                <a:schemeClr val="accent1"/>
              </a:buClr>
              <a:buFont typeface="Wingdings" charset="2"/>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a:solidFill>
                  <a:srgbClr val="000000"/>
                </a:solidFill>
                <a:latin typeface="Times New Roman" pitchFamily="16" charset="0"/>
                <a:cs typeface="Times New Roman" pitchFamily="16" charset="0"/>
              </a:rPr>
              <a:t>For example, with a bus length of one thousand meters we can have a maximum speed of 40Kb/s.</a:t>
            </a:r>
          </a:p>
        </p:txBody>
      </p:sp>
      <p:pic>
        <p:nvPicPr>
          <p:cNvPr id="9728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990600"/>
            <a:ext cx="6705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88</a:t>
            </a:fld>
            <a:endParaRPr lang="en-IN"/>
          </a:p>
        </p:txBody>
      </p:sp>
      <p:sp>
        <p:nvSpPr>
          <p:cNvPr id="6" name="Rectangle 5"/>
          <p:cNvSpPr/>
          <p:nvPr/>
        </p:nvSpPr>
        <p:spPr>
          <a:xfrm>
            <a:off x="2630634" y="575072"/>
            <a:ext cx="3876382" cy="430887"/>
          </a:xfrm>
          <a:prstGeom prst="rect">
            <a:avLst/>
          </a:prstGeom>
        </p:spPr>
        <p:txBody>
          <a:bodyPr wrap="none">
            <a:spAutoFit/>
          </a:bodyPr>
          <a:lstStyle/>
          <a:p>
            <a:r>
              <a:rPr lang="en-IN" sz="2200" b="1">
                <a:solidFill>
                  <a:srgbClr val="08B84F"/>
                </a:solidFill>
                <a:latin typeface="Times New Roman" pitchFamily="18" charset="0"/>
                <a:cs typeface="Times New Roman" pitchFamily="18" charset="0"/>
              </a:rPr>
              <a:t>CAN bus speed and bus length</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7924800" y="152400"/>
            <a:ext cx="838200" cy="685800"/>
          </a:xfrm>
          <a:prstGeom prst="rect">
            <a:avLst/>
          </a:prstGeom>
          <a:noFill/>
        </p:spPr>
      </p:pic>
    </p:spTree>
    <p:extLst>
      <p:ext uri="{BB962C8B-B14F-4D97-AF65-F5344CB8AC3E}">
        <p14:creationId xmlns:p14="http://schemas.microsoft.com/office/powerpoint/2010/main" xmlns="" val="29509223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457200" y="685800"/>
            <a:ext cx="8221663"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marL="798513" indent="-39846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300" dirty="0">
                <a:solidFill>
                  <a:srgbClr val="000000"/>
                </a:solidFill>
                <a:latin typeface="Times New Roman" pitchFamily="16" charset="0"/>
                <a:ea typeface="Droid Sans" charset="0"/>
                <a:cs typeface="Times New Roman" pitchFamily="16" charset="0"/>
              </a:rPr>
              <a:t>The signal reflections on the bus can be minimized by terminating a CAN bus. </a:t>
            </a:r>
            <a:endParaRPr lang="en-US" sz="230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300" b="1" dirty="0" smtClean="0">
                <a:solidFill>
                  <a:srgbClr val="08B84F"/>
                </a:solidFill>
                <a:latin typeface="Times New Roman" pitchFamily="16" charset="0"/>
                <a:ea typeface="Droid Sans" charset="0"/>
                <a:cs typeface="Times New Roman" pitchFamily="16" charset="0"/>
              </a:rPr>
              <a:t>Signal </a:t>
            </a:r>
            <a:r>
              <a:rPr lang="en-US" sz="2300" b="1" dirty="0">
                <a:solidFill>
                  <a:srgbClr val="08B84F"/>
                </a:solidFill>
                <a:latin typeface="Times New Roman" pitchFamily="16" charset="0"/>
                <a:ea typeface="Droid Sans" charset="0"/>
                <a:cs typeface="Times New Roman" pitchFamily="16" charset="0"/>
              </a:rPr>
              <a:t>reflection</a:t>
            </a:r>
            <a:r>
              <a:rPr lang="en-US" sz="2300" dirty="0">
                <a:solidFill>
                  <a:srgbClr val="08B84F"/>
                </a:solidFill>
                <a:latin typeface="Times New Roman" pitchFamily="16" charset="0"/>
                <a:ea typeface="Droid Sans" charset="0"/>
                <a:cs typeface="Times New Roman" pitchFamily="16" charset="0"/>
              </a:rPr>
              <a:t> </a:t>
            </a:r>
            <a:r>
              <a:rPr lang="en-US" sz="2300" dirty="0">
                <a:solidFill>
                  <a:srgbClr val="000000"/>
                </a:solidFill>
                <a:latin typeface="Times New Roman" pitchFamily="16" charset="0"/>
                <a:ea typeface="Droid Sans" charset="0"/>
                <a:cs typeface="Times New Roman" pitchFamily="16" charset="0"/>
              </a:rPr>
              <a:t>occurs when a </a:t>
            </a:r>
            <a:r>
              <a:rPr lang="en-US" sz="2300" b="1" dirty="0">
                <a:solidFill>
                  <a:srgbClr val="000000"/>
                </a:solidFill>
                <a:latin typeface="Times New Roman" pitchFamily="16" charset="0"/>
                <a:ea typeface="Droid Sans" charset="0"/>
                <a:cs typeface="Times New Roman" pitchFamily="16" charset="0"/>
              </a:rPr>
              <a:t>signal</a:t>
            </a:r>
            <a:r>
              <a:rPr lang="en-US" sz="2300" dirty="0">
                <a:solidFill>
                  <a:srgbClr val="000000"/>
                </a:solidFill>
                <a:latin typeface="Times New Roman" pitchFamily="16" charset="0"/>
                <a:ea typeface="Droid Sans" charset="0"/>
                <a:cs typeface="Times New Roman" pitchFamily="16" charset="0"/>
              </a:rPr>
              <a:t> is transmitted along a transmission medium, such as a copper cable or an optical fiber. </a:t>
            </a:r>
            <a:endParaRPr lang="en-US" sz="230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300" dirty="0" smtClean="0">
                <a:solidFill>
                  <a:srgbClr val="000000"/>
                </a:solidFill>
                <a:latin typeface="Times New Roman" pitchFamily="16" charset="0"/>
                <a:ea typeface="Droid Sans" charset="0"/>
                <a:cs typeface="Times New Roman" pitchFamily="16" charset="0"/>
              </a:rPr>
              <a:t>Some </a:t>
            </a:r>
            <a:r>
              <a:rPr lang="en-US" sz="2300" dirty="0">
                <a:solidFill>
                  <a:srgbClr val="000000"/>
                </a:solidFill>
                <a:latin typeface="Times New Roman" pitchFamily="16" charset="0"/>
                <a:ea typeface="Droid Sans" charset="0"/>
                <a:cs typeface="Times New Roman" pitchFamily="16" charset="0"/>
              </a:rPr>
              <a:t>of the </a:t>
            </a:r>
            <a:r>
              <a:rPr lang="en-US" sz="2300" b="1" dirty="0">
                <a:solidFill>
                  <a:srgbClr val="000000"/>
                </a:solidFill>
                <a:latin typeface="Times New Roman" pitchFamily="16" charset="0"/>
                <a:ea typeface="Droid Sans" charset="0"/>
                <a:cs typeface="Times New Roman" pitchFamily="16" charset="0"/>
              </a:rPr>
              <a:t>signal</a:t>
            </a:r>
            <a:r>
              <a:rPr lang="en-US" sz="2300" dirty="0">
                <a:solidFill>
                  <a:srgbClr val="000000"/>
                </a:solidFill>
                <a:latin typeface="Times New Roman" pitchFamily="16" charset="0"/>
                <a:ea typeface="Droid Sans" charset="0"/>
                <a:cs typeface="Times New Roman" pitchFamily="16" charset="0"/>
              </a:rPr>
              <a:t> power may be </a:t>
            </a:r>
            <a:r>
              <a:rPr lang="en-US" sz="2300" b="1" dirty="0">
                <a:solidFill>
                  <a:srgbClr val="000000"/>
                </a:solidFill>
                <a:latin typeface="Times New Roman" pitchFamily="16" charset="0"/>
                <a:ea typeface="Droid Sans" charset="0"/>
                <a:cs typeface="Times New Roman" pitchFamily="16" charset="0"/>
              </a:rPr>
              <a:t>reflected</a:t>
            </a:r>
            <a:r>
              <a:rPr lang="en-US" sz="2300" dirty="0">
                <a:solidFill>
                  <a:srgbClr val="000000"/>
                </a:solidFill>
                <a:latin typeface="Times New Roman" pitchFamily="16" charset="0"/>
                <a:ea typeface="Droid Sans" charset="0"/>
                <a:cs typeface="Times New Roman" pitchFamily="16" charset="0"/>
              </a:rPr>
              <a:t> back to its origin rather than being carried all the way along the cable to the far end.</a:t>
            </a:r>
          </a:p>
          <a:p>
            <a:pPr algn="just" eaLnBrk="1" hangingPunct="1">
              <a:spcBef>
                <a:spcPts val="800"/>
              </a:spcBef>
              <a:buClr>
                <a:schemeClr val="accent1"/>
              </a:buClr>
              <a:buFont typeface="Wingdings" charset="2"/>
              <a:buChar char=""/>
            </a:pPr>
            <a:r>
              <a:rPr lang="en-US" sz="2300" dirty="0">
                <a:solidFill>
                  <a:srgbClr val="000000"/>
                </a:solidFill>
                <a:latin typeface="Times New Roman" pitchFamily="16" charset="0"/>
                <a:ea typeface="Droid Sans" charset="0"/>
                <a:cs typeface="Times New Roman" pitchFamily="16" charset="0"/>
              </a:rPr>
              <a:t>The IS0-11898 requires that the bus has a characteristic impedance of 120 ohms.</a:t>
            </a:r>
          </a:p>
          <a:p>
            <a:pPr algn="just" eaLnBrk="1" hangingPunct="1">
              <a:spcBef>
                <a:spcPts val="800"/>
              </a:spcBef>
              <a:buClr>
                <a:schemeClr val="accent1"/>
              </a:buClr>
              <a:buFont typeface="Wingdings" charset="2"/>
              <a:buChar char=""/>
            </a:pPr>
            <a:r>
              <a:rPr lang="en-US" sz="2300" dirty="0">
                <a:solidFill>
                  <a:srgbClr val="000000"/>
                </a:solidFill>
                <a:latin typeface="Times New Roman" pitchFamily="16" charset="0"/>
                <a:ea typeface="Droid Sans" charset="0"/>
                <a:cs typeface="Times New Roman" pitchFamily="16" charset="0"/>
              </a:rPr>
              <a:t>The bus termination can be done by any one of the following methods:</a:t>
            </a:r>
          </a:p>
          <a:p>
            <a:pPr lvl="1" algn="just" eaLnBrk="1" hangingPunct="1">
              <a:spcBef>
                <a:spcPts val="700"/>
              </a:spcBef>
              <a:buClr>
                <a:srgbClr val="FF00FF"/>
              </a:buClr>
              <a:buFont typeface="Times New Roman" pitchFamily="16" charset="0"/>
              <a:buAutoNum type="romanLcPeriod"/>
            </a:pPr>
            <a:r>
              <a:rPr lang="en-US" sz="2300" dirty="0" smtClean="0">
                <a:solidFill>
                  <a:srgbClr val="000000"/>
                </a:solidFill>
                <a:latin typeface="Times New Roman" pitchFamily="16" charset="0"/>
                <a:ea typeface="Droid Sans" charset="0"/>
                <a:cs typeface="Times New Roman" pitchFamily="16" charset="0"/>
              </a:rPr>
              <a:t>Standard </a:t>
            </a:r>
            <a:r>
              <a:rPr lang="en-US" sz="2300" dirty="0">
                <a:solidFill>
                  <a:srgbClr val="000000"/>
                </a:solidFill>
                <a:latin typeface="Times New Roman" pitchFamily="16" charset="0"/>
                <a:ea typeface="Droid Sans" charset="0"/>
                <a:cs typeface="Times New Roman" pitchFamily="16" charset="0"/>
              </a:rPr>
              <a:t>termination</a:t>
            </a:r>
          </a:p>
          <a:p>
            <a:pPr lvl="1" algn="just" eaLnBrk="1" hangingPunct="1">
              <a:spcBef>
                <a:spcPts val="700"/>
              </a:spcBef>
              <a:buClr>
                <a:srgbClr val="FF00FF"/>
              </a:buClr>
              <a:buFont typeface="Times New Roman" pitchFamily="16" charset="0"/>
              <a:buAutoNum type="romanLcPeriod"/>
            </a:pPr>
            <a:r>
              <a:rPr lang="en-US" sz="2300" dirty="0">
                <a:solidFill>
                  <a:srgbClr val="000000"/>
                </a:solidFill>
                <a:latin typeface="Times New Roman" pitchFamily="16" charset="0"/>
                <a:ea typeface="Droid Sans" charset="0"/>
                <a:cs typeface="Times New Roman" pitchFamily="16" charset="0"/>
              </a:rPr>
              <a:t>Split termination</a:t>
            </a:r>
          </a:p>
          <a:p>
            <a:pPr lvl="1" algn="just" eaLnBrk="1" hangingPunct="1">
              <a:spcBef>
                <a:spcPts val="700"/>
              </a:spcBef>
              <a:buClr>
                <a:srgbClr val="FF00FF"/>
              </a:buClr>
              <a:buFont typeface="Times New Roman" pitchFamily="16" charset="0"/>
              <a:buAutoNum type="romanLcPeriod"/>
            </a:pPr>
            <a:r>
              <a:rPr lang="en-US" sz="2300" dirty="0">
                <a:solidFill>
                  <a:srgbClr val="000000"/>
                </a:solidFill>
                <a:latin typeface="Times New Roman" pitchFamily="16" charset="0"/>
                <a:ea typeface="Droid Sans" charset="0"/>
                <a:cs typeface="Times New Roman" pitchFamily="16" charset="0"/>
              </a:rPr>
              <a:t>Biased split termination.</a:t>
            </a:r>
            <a:r>
              <a:rPr lang="en-US" sz="1200" dirty="0">
                <a:solidFill>
                  <a:srgbClr val="000000"/>
                </a:solidFill>
                <a:latin typeface="Times New Roman" pitchFamily="16" charset="0"/>
                <a:ea typeface="Droid Sans" charset="0"/>
                <a:cs typeface="Times New Roman" pitchFamily="16" charset="0"/>
              </a:rPr>
              <a:t>	</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89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848600" y="152400"/>
            <a:ext cx="838200" cy="685800"/>
          </a:xfrm>
          <a:prstGeom prst="rect">
            <a:avLst/>
          </a:prstGeom>
          <a:noFill/>
        </p:spPr>
      </p:pic>
    </p:spTree>
    <p:extLst>
      <p:ext uri="{BB962C8B-B14F-4D97-AF65-F5344CB8AC3E}">
        <p14:creationId xmlns:p14="http://schemas.microsoft.com/office/powerpoint/2010/main" xmlns="" val="40966587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609600"/>
            <a:ext cx="8229600" cy="5715000"/>
          </a:xfrm>
          <a:prstGeom prst="rect">
            <a:avLst/>
          </a:prstGeom>
          <a:noFill/>
          <a:ln w="9525" cap="flat">
            <a:noFill/>
            <a:round/>
            <a:headEnd/>
            <a:tailEnd/>
          </a:ln>
          <a:effectLst/>
        </p:spPr>
        <p:txBody>
          <a:bodyPr lIns="90000" tIns="46800" rIns="90000" bIns="46800"/>
          <a:lstStyle/>
          <a:p>
            <a:pPr marL="457200" indent="-457200" algn="just">
              <a:spcBef>
                <a:spcPts val="800"/>
              </a:spcBef>
              <a:buClr>
                <a:schemeClr val="accent1"/>
              </a:buClr>
              <a:buFont typeface="Wingdings" pitchFamily="2" charset="2"/>
              <a:buChar char="Ø"/>
              <a:defRPr/>
            </a:pPr>
            <a:r>
              <a:rPr lang="en-US" sz="3000" dirty="0">
                <a:solidFill>
                  <a:srgbClr val="000000"/>
                </a:solidFill>
                <a:latin typeface="Calibri" pitchFamily="32" charset="0"/>
              </a:rPr>
              <a:t>The pin assignments and wire colors are shown in the table below.</a:t>
            </a:r>
          </a:p>
          <a:p>
            <a:pPr marL="458788" indent="-457200" algn="just">
              <a:spcBef>
                <a:spcPts val="800"/>
              </a:spcBef>
              <a:buClr>
                <a:schemeClr val="accent1"/>
              </a:buClr>
              <a:buFont typeface="Wingdings" pitchFamily="2" charset="2"/>
              <a:buChar char="Ø"/>
              <a:defRPr/>
            </a:pPr>
            <a:endParaRPr lang="en-US" sz="3000" dirty="0">
              <a:solidFill>
                <a:srgbClr val="000000"/>
              </a:solidFill>
              <a:latin typeface="Calibri" pitchFamily="32" charset="0"/>
            </a:endParaRPr>
          </a:p>
          <a:p>
            <a:pPr marL="458788" indent="-457200" algn="just">
              <a:spcBef>
                <a:spcPts val="800"/>
              </a:spcBef>
              <a:buClr>
                <a:schemeClr val="accent1"/>
              </a:buClr>
              <a:buFont typeface="Wingdings" pitchFamily="2" charset="2"/>
              <a:buChar char="Ø"/>
              <a:defRPr/>
            </a:pPr>
            <a:endParaRPr lang="en-US" sz="3000" dirty="0">
              <a:solidFill>
                <a:srgbClr val="000000"/>
              </a:solidFill>
              <a:latin typeface="Calibri" pitchFamily="32" charset="0"/>
            </a:endParaRPr>
          </a:p>
          <a:p>
            <a:pPr marL="458788" indent="-457200" algn="just">
              <a:spcBef>
                <a:spcPts val="800"/>
              </a:spcBef>
              <a:buClr>
                <a:schemeClr val="accent1"/>
              </a:buClr>
              <a:buFont typeface="Wingdings" pitchFamily="2" charset="2"/>
              <a:buChar char="Ø"/>
              <a:defRPr/>
            </a:pPr>
            <a:endParaRPr lang="en-US" sz="3000" dirty="0">
              <a:solidFill>
                <a:srgbClr val="000000"/>
              </a:solidFill>
              <a:latin typeface="Calibri" pitchFamily="32" charset="0"/>
            </a:endParaRPr>
          </a:p>
          <a:p>
            <a:pPr marL="458788" indent="-457200" algn="just">
              <a:spcBef>
                <a:spcPts val="800"/>
              </a:spcBef>
              <a:buClr>
                <a:schemeClr val="accent1"/>
              </a:buClr>
              <a:buFont typeface="Wingdings" pitchFamily="2" charset="2"/>
              <a:buChar char="Ø"/>
              <a:defRPr/>
            </a:pPr>
            <a:endParaRPr lang="en-US" sz="3000" dirty="0">
              <a:solidFill>
                <a:srgbClr val="000000"/>
              </a:solidFill>
              <a:latin typeface="Calibri" pitchFamily="32" charset="0"/>
            </a:endParaRPr>
          </a:p>
          <a:p>
            <a:pPr marL="458788" indent="-457200" algn="just">
              <a:spcBef>
                <a:spcPts val="800"/>
              </a:spcBef>
              <a:buClr>
                <a:schemeClr val="accent1"/>
              </a:buClr>
              <a:buFont typeface="Wingdings" pitchFamily="2" charset="2"/>
              <a:buChar char="Ø"/>
              <a:defRPr/>
            </a:pPr>
            <a:endParaRPr lang="en-US" sz="3000" dirty="0">
              <a:solidFill>
                <a:srgbClr val="000000"/>
              </a:solidFill>
              <a:latin typeface="Calibri" pitchFamily="32" charset="0"/>
            </a:endParaRPr>
          </a:p>
          <a:p>
            <a:pPr marL="457200" indent="-457200" algn="just">
              <a:spcBef>
                <a:spcPts val="3600"/>
              </a:spcBef>
              <a:buClr>
                <a:schemeClr val="accent1"/>
              </a:buClr>
              <a:buFont typeface="Wingdings" pitchFamily="2" charset="2"/>
              <a:buChar char="Ø"/>
              <a:defRPr/>
            </a:pPr>
            <a:r>
              <a:rPr lang="en-US" sz="3000" dirty="0">
                <a:solidFill>
                  <a:srgbClr val="000000"/>
                </a:solidFill>
                <a:latin typeface="Calibri" pitchFamily="32" charset="0"/>
              </a:rPr>
              <a:t>As seen in the table there are two pins namely Data + and Data -. These pins form a twisted pair and carry </a:t>
            </a:r>
            <a:r>
              <a:rPr lang="en-US" sz="3200" dirty="0">
                <a:solidFill>
                  <a:srgbClr val="000000"/>
                </a:solidFill>
                <a:latin typeface="Calibri" pitchFamily="32" charset="0"/>
              </a:rPr>
              <a:t>differential data signals.</a:t>
            </a:r>
          </a:p>
        </p:txBody>
      </p:sp>
      <p:sp>
        <p:nvSpPr>
          <p:cNvPr id="16388" name="TextBox 3"/>
          <p:cNvSpPr txBox="1">
            <a:spLocks noChangeArrowheads="1"/>
          </p:cNvSpPr>
          <p:nvPr/>
        </p:nvSpPr>
        <p:spPr bwMode="auto">
          <a:xfrm>
            <a:off x="2819400" y="1447800"/>
            <a:ext cx="3962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IN">
                <a:solidFill>
                  <a:srgbClr val="0000FF"/>
                </a:solidFill>
              </a:rPr>
              <a:t>Mini USB connector pin assignments</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a:t>
            </a:fld>
            <a:endParaRPr lang="en-IN"/>
          </a:p>
        </p:txBody>
      </p:sp>
      <p:pic>
        <p:nvPicPr>
          <p:cNvPr id="7" name="Picture 6" descr="Unit II Tab 8"/>
          <p:cNvPicPr/>
          <p:nvPr/>
        </p:nvPicPr>
        <p:blipFill rotWithShape="1">
          <a:blip r:embed="rId3" cstate="print">
            <a:extLst>
              <a:ext uri="{28A0092B-C50C-407E-A947-70E740481C1C}">
                <a14:useLocalDpi xmlns:a14="http://schemas.microsoft.com/office/drawing/2010/main" xmlns="" val="0"/>
              </a:ext>
            </a:extLst>
          </a:blip>
          <a:srcRect b="10393"/>
          <a:stretch/>
        </p:blipFill>
        <p:spPr bwMode="auto">
          <a:xfrm>
            <a:off x="2209800" y="1669764"/>
            <a:ext cx="4876800" cy="3026462"/>
          </a:xfrm>
          <a:prstGeom prst="rect">
            <a:avLst/>
          </a:prstGeom>
          <a:noFill/>
          <a:ln>
            <a:noFill/>
          </a:ln>
        </p:spPr>
      </p:pic>
      <p:pic>
        <p:nvPicPr>
          <p:cNvPr id="9" name="Picture 2" descr="C:\Users\student\Desktop\Untitled.png"/>
          <p:cNvPicPr>
            <a:picLocks noChangeAspect="1" noChangeArrowheads="1"/>
          </p:cNvPicPr>
          <p:nvPr/>
        </p:nvPicPr>
        <p:blipFill>
          <a:blip r:embed="rId4" cstate="print"/>
          <a:srcRect/>
          <a:stretch>
            <a:fillRect/>
          </a:stretch>
        </p:blipFill>
        <p:spPr bwMode="auto">
          <a:xfrm>
            <a:off x="7543800" y="1"/>
            <a:ext cx="1085850" cy="761999"/>
          </a:xfrm>
          <a:prstGeom prst="rect">
            <a:avLst/>
          </a:prstGeom>
          <a:noFill/>
        </p:spPr>
      </p:pic>
    </p:spTree>
    <p:extLst>
      <p:ext uri="{BB962C8B-B14F-4D97-AF65-F5344CB8AC3E}">
        <p14:creationId xmlns:p14="http://schemas.microsoft.com/office/powerpoint/2010/main" xmlns="" val="30705318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457200" y="533400"/>
            <a:ext cx="8221663" cy="6096000"/>
          </a:xfrm>
          <a:prstGeom prst="rect">
            <a:avLst/>
          </a:prstGeom>
          <a:noFill/>
          <a:ln w="9525" cap="flat">
            <a:noFill/>
            <a:round/>
            <a:headEnd/>
            <a:tailEnd/>
          </a:ln>
          <a:effectLst/>
        </p:spPr>
        <p:txBody>
          <a:bodyPr lIns="90000" tIns="46800" rIns="90000" bIns="46800"/>
          <a:lstStyle/>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08B84F"/>
                </a:solidFill>
                <a:latin typeface="Times New Roman" pitchFamily="16" charset="0"/>
                <a:cs typeface="Times New Roman" pitchFamily="16" charset="0"/>
              </a:rPr>
              <a:t>Standard Termination:</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000000"/>
                </a:solidFill>
                <a:latin typeface="Times New Roman" pitchFamily="16" charset="0"/>
                <a:cs typeface="Times New Roman" pitchFamily="16" charset="0"/>
              </a:rPr>
              <a:t>This is considered to be the most common termination method which consist of a 120 ohms resistor at each end of the bus.</a:t>
            </a:r>
          </a:p>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08B84F"/>
                </a:solidFill>
                <a:latin typeface="Times New Roman" pitchFamily="16" charset="0"/>
                <a:cs typeface="Times New Roman" pitchFamily="16" charset="0"/>
              </a:rPr>
              <a:t>Split Termination:</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000000"/>
                </a:solidFill>
                <a:latin typeface="Times New Roman" pitchFamily="16" charset="0"/>
                <a:cs typeface="Times New Roman" pitchFamily="16" charset="0"/>
              </a:rPr>
              <a:t>In split termination, the ends of the bus are split and a single 60-ohm resistor is used.</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000000"/>
                </a:solidFill>
                <a:latin typeface="Times New Roman" pitchFamily="16" charset="0"/>
                <a:cs typeface="Times New Roman" pitchFamily="16" charset="0"/>
              </a:rPr>
              <a:t>Split termination allows for reduced emission, and this method is gaining popularity.</a:t>
            </a:r>
          </a:p>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08B84F"/>
                </a:solidFill>
                <a:latin typeface="Times New Roman" pitchFamily="16" charset="0"/>
                <a:cs typeface="Times New Roman" pitchFamily="16" charset="0"/>
              </a:rPr>
              <a:t>Biased Split Termination:</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000000"/>
                </a:solidFill>
                <a:latin typeface="Times New Roman" pitchFamily="16" charset="0"/>
                <a:cs typeface="Times New Roman" pitchFamily="16" charset="0"/>
              </a:rPr>
              <a:t>Biased Split Termination is similar to split termination which uses a biased voltage divider circuit and a capacitor is used at the end of the bus.</a:t>
            </a:r>
          </a:p>
          <a:p>
            <a:pPr marL="341313" indent="-339725">
              <a:spcBef>
                <a:spcPts val="800"/>
              </a:spcBef>
              <a:buFont typeface="Wingdings" charset="2"/>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a:solidFill>
                <a:srgbClr val="000000"/>
              </a:solidFill>
              <a:latin typeface="Times New Roman" pitchFamily="16"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90</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2896198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457200" y="457200"/>
            <a:ext cx="8221663"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pic>
        <p:nvPicPr>
          <p:cNvPr id="10035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9098" y="1031019"/>
            <a:ext cx="7326702" cy="5064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91</a:t>
            </a:fld>
            <a:endParaRPr lang="en-IN"/>
          </a:p>
        </p:txBody>
      </p:sp>
      <p:sp>
        <p:nvSpPr>
          <p:cNvPr id="6" name="Rectangle 5"/>
          <p:cNvSpPr/>
          <p:nvPr/>
        </p:nvSpPr>
        <p:spPr>
          <a:xfrm>
            <a:off x="3208438" y="533400"/>
            <a:ext cx="3227165" cy="430887"/>
          </a:xfrm>
          <a:prstGeom prst="rect">
            <a:avLst/>
          </a:prstGeom>
        </p:spPr>
        <p:txBody>
          <a:bodyPr wrap="none">
            <a:spAutoFit/>
          </a:bodyPr>
          <a:lstStyle/>
          <a:p>
            <a:r>
              <a:rPr lang="en-IN" sz="2200" b="1">
                <a:solidFill>
                  <a:srgbClr val="08B84F"/>
                </a:solidFill>
                <a:latin typeface="Times New Roman" pitchFamily="18" charset="0"/>
                <a:cs typeface="Times New Roman" pitchFamily="18" charset="0"/>
              </a:rPr>
              <a:t>Bus termination methods</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351081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457200" y="762000"/>
            <a:ext cx="8221663"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400" dirty="0">
                <a:solidFill>
                  <a:srgbClr val="000000"/>
                </a:solidFill>
                <a:latin typeface="Times New Roman" pitchFamily="16" charset="0"/>
                <a:ea typeface="Droid Sans" charset="0"/>
                <a:cs typeface="Times New Roman" pitchFamily="16" charset="0"/>
              </a:rPr>
              <a:t>The most commonly used networking layer is the seven layer Open Systems Interconnection (OSI) model. </a:t>
            </a:r>
            <a:endParaRPr lang="en-US" sz="2400" dirty="0" smtClean="0">
              <a:solidFill>
                <a:srgbClr val="000000"/>
              </a:solidFill>
              <a:latin typeface="Times New Roman" pitchFamily="16" charset="0"/>
              <a:ea typeface="Droid Sans" charset="0"/>
              <a:cs typeface="Times New Roman" pitchFamily="16" charset="0"/>
            </a:endParaRPr>
          </a:p>
          <a:p>
            <a:pPr algn="just" eaLnBrk="1" hangingPunct="1">
              <a:spcBef>
                <a:spcPts val="800"/>
              </a:spcBef>
              <a:buClr>
                <a:schemeClr val="accent1"/>
              </a:buClr>
              <a:buFont typeface="Wingdings" charset="2"/>
              <a:buChar char=""/>
            </a:pPr>
            <a:r>
              <a:rPr lang="en-US" sz="2400" dirty="0" smtClean="0">
                <a:solidFill>
                  <a:srgbClr val="000000"/>
                </a:solidFill>
                <a:latin typeface="Times New Roman" pitchFamily="16" charset="0"/>
                <a:ea typeface="Droid Sans" charset="0"/>
                <a:cs typeface="Times New Roman" pitchFamily="16" charset="0"/>
              </a:rPr>
              <a:t>The </a:t>
            </a:r>
            <a:r>
              <a:rPr lang="en-US" sz="2400" dirty="0">
                <a:solidFill>
                  <a:srgbClr val="000000"/>
                </a:solidFill>
                <a:latin typeface="Times New Roman" pitchFamily="16" charset="0"/>
                <a:ea typeface="Droid Sans" charset="0"/>
                <a:cs typeface="Times New Roman" pitchFamily="16" charset="0"/>
              </a:rPr>
              <a:t>CAN protocol includes the data link layer and physical layer of the OSI reference model.</a:t>
            </a:r>
          </a:p>
          <a:p>
            <a:pPr eaLnBrk="1" hangingPunct="1">
              <a:spcBef>
                <a:spcPts val="800"/>
              </a:spcBef>
              <a:buFont typeface="Wingdings" charset="2"/>
              <a:buNone/>
            </a:pPr>
            <a:endParaRPr lang="en-US" sz="2400" dirty="0">
              <a:solidFill>
                <a:srgbClr val="000000"/>
              </a:solidFill>
              <a:latin typeface="Times New Roman" pitchFamily="16" charset="0"/>
              <a:ea typeface="Droid Sans" charset="0"/>
              <a:cs typeface="Times New Roman" pitchFamily="16" charset="0"/>
            </a:endParaRPr>
          </a:p>
        </p:txBody>
      </p:sp>
      <p:pic>
        <p:nvPicPr>
          <p:cNvPr id="10137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2428875"/>
            <a:ext cx="5867400" cy="366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92</a:t>
            </a:fld>
            <a:endParaRPr lang="en-IN"/>
          </a:p>
        </p:txBody>
      </p:sp>
      <p:sp>
        <p:nvSpPr>
          <p:cNvPr id="6" name="Rectangle 5"/>
          <p:cNvSpPr/>
          <p:nvPr/>
        </p:nvSpPr>
        <p:spPr>
          <a:xfrm>
            <a:off x="3434509" y="2007513"/>
            <a:ext cx="2685351" cy="430887"/>
          </a:xfrm>
          <a:prstGeom prst="rect">
            <a:avLst/>
          </a:prstGeom>
        </p:spPr>
        <p:txBody>
          <a:bodyPr wrap="none">
            <a:spAutoFit/>
          </a:bodyPr>
          <a:lstStyle/>
          <a:p>
            <a:r>
              <a:rPr lang="en-IN" sz="2200" b="1">
                <a:solidFill>
                  <a:srgbClr val="08B84F"/>
                </a:solidFill>
                <a:latin typeface="Times New Roman" pitchFamily="18" charset="0"/>
                <a:cs typeface="Times New Roman" pitchFamily="18" charset="0"/>
              </a:rPr>
              <a:t>CAN and OSI model</a:t>
            </a:r>
          </a:p>
        </p:txBody>
      </p:sp>
      <p:pic>
        <p:nvPicPr>
          <p:cNvPr id="7" name="Picture 2" descr="C:\Users\student\Desktop\Untitled.png"/>
          <p:cNvPicPr>
            <a:picLocks noChangeAspect="1" noChangeArrowheads="1"/>
          </p:cNvPicPr>
          <p:nvPr/>
        </p:nvPicPr>
        <p:blipFill>
          <a:blip r:embed="rId4"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29745114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ext Box 1"/>
          <p:cNvSpPr txBox="1">
            <a:spLocks noChangeArrowheads="1"/>
          </p:cNvSpPr>
          <p:nvPr/>
        </p:nvSpPr>
        <p:spPr bwMode="auto">
          <a:xfrm>
            <a:off x="457200" y="990600"/>
            <a:ext cx="8221663"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400" dirty="0">
                <a:solidFill>
                  <a:srgbClr val="000000"/>
                </a:solidFill>
                <a:latin typeface="Times New Roman" pitchFamily="16" charset="0"/>
                <a:ea typeface="Droid Sans" charset="0"/>
                <a:cs typeface="Times New Roman" pitchFamily="16" charset="0"/>
              </a:rPr>
              <a:t>The data link layer (DLL) consists of the Logical Link Control (LLC) and Medium Access Control (MAC).</a:t>
            </a:r>
          </a:p>
          <a:p>
            <a:pPr algn="just" eaLnBrk="1" hangingPunct="1">
              <a:spcBef>
                <a:spcPts val="600"/>
              </a:spcBef>
              <a:buClr>
                <a:schemeClr val="accent1"/>
              </a:buClr>
              <a:buFont typeface="Wingdings" charset="2"/>
              <a:buChar char=""/>
            </a:pPr>
            <a:r>
              <a:rPr lang="en-US" sz="2400" dirty="0">
                <a:solidFill>
                  <a:srgbClr val="000000"/>
                </a:solidFill>
                <a:latin typeface="Times New Roman" pitchFamily="16" charset="0"/>
                <a:ea typeface="Droid Sans" charset="0"/>
                <a:cs typeface="Times New Roman" pitchFamily="16" charset="0"/>
              </a:rPr>
              <a:t>LLC manages the overload notification, acceptance filtering (accepting messages by filtering process), and recovery management. </a:t>
            </a:r>
            <a:endParaRPr lang="en-US" sz="2400" dirty="0" smtClean="0">
              <a:solidFill>
                <a:srgbClr val="000000"/>
              </a:solidFill>
              <a:latin typeface="Times New Roman" pitchFamily="16" charset="0"/>
              <a:ea typeface="Droid Sans" charset="0"/>
              <a:cs typeface="Times New Roman" pitchFamily="16" charset="0"/>
            </a:endParaRPr>
          </a:p>
          <a:p>
            <a:pPr algn="just" eaLnBrk="1" hangingPunct="1">
              <a:spcBef>
                <a:spcPts val="600"/>
              </a:spcBef>
              <a:buClr>
                <a:schemeClr val="accent1"/>
              </a:buClr>
              <a:buFont typeface="Wingdings" charset="2"/>
              <a:buChar char=""/>
            </a:pPr>
            <a:r>
              <a:rPr lang="en-US" sz="2400" dirty="0" smtClean="0">
                <a:solidFill>
                  <a:srgbClr val="000000"/>
                </a:solidFill>
                <a:latin typeface="Times New Roman" pitchFamily="16" charset="0"/>
                <a:ea typeface="Droid Sans" charset="0"/>
                <a:cs typeface="Times New Roman" pitchFamily="16" charset="0"/>
              </a:rPr>
              <a:t>MAC </a:t>
            </a:r>
            <a:r>
              <a:rPr lang="en-US" sz="2400" dirty="0">
                <a:solidFill>
                  <a:srgbClr val="000000"/>
                </a:solidFill>
                <a:latin typeface="Times New Roman" pitchFamily="16" charset="0"/>
                <a:ea typeface="Droid Sans" charset="0"/>
                <a:cs typeface="Times New Roman" pitchFamily="16" charset="0"/>
              </a:rPr>
              <a:t>manages the data encapsulation (sending data where the data is augmented with successive layers of control information before transmission across a network. ), frame coding, error detection and serialization/</a:t>
            </a:r>
            <a:r>
              <a:rPr lang="en-US" sz="2400" dirty="0" err="1">
                <a:solidFill>
                  <a:srgbClr val="000000"/>
                </a:solidFill>
                <a:latin typeface="Times New Roman" pitchFamily="16" charset="0"/>
                <a:ea typeface="Droid Sans" charset="0"/>
                <a:cs typeface="Times New Roman" pitchFamily="16" charset="0"/>
              </a:rPr>
              <a:t>deserialization</a:t>
            </a:r>
            <a:r>
              <a:rPr lang="en-US" sz="2400" dirty="0">
                <a:solidFill>
                  <a:srgbClr val="000000"/>
                </a:solidFill>
                <a:latin typeface="Times New Roman" pitchFamily="16" charset="0"/>
                <a:ea typeface="Droid Sans" charset="0"/>
                <a:cs typeface="Times New Roman" pitchFamily="16" charset="0"/>
              </a:rPr>
              <a:t> of data</a:t>
            </a:r>
            <a:r>
              <a:rPr lang="en-US" sz="2400" dirty="0" smtClean="0">
                <a:solidFill>
                  <a:srgbClr val="000000"/>
                </a:solidFill>
                <a:latin typeface="Times New Roman" pitchFamily="16" charset="0"/>
                <a:ea typeface="Droid Sans" charset="0"/>
                <a:cs typeface="Times New Roman" pitchFamily="16" charset="0"/>
              </a:rPr>
              <a:t>.</a:t>
            </a:r>
          </a:p>
          <a:p>
            <a:pPr algn="just" eaLnBrk="1" hangingPunct="1">
              <a:spcBef>
                <a:spcPts val="600"/>
              </a:spcBef>
              <a:buClr>
                <a:schemeClr val="accent1"/>
              </a:buClr>
            </a:pPr>
            <a:endParaRPr lang="en-US" sz="2400" dirty="0">
              <a:solidFill>
                <a:srgbClr val="000000"/>
              </a:solidFill>
              <a:latin typeface="Times New Roman" pitchFamily="16" charset="0"/>
              <a:ea typeface="Droid Sans" charset="0"/>
              <a:cs typeface="Times New Roman" pitchFamily="16" charset="0"/>
            </a:endParaRPr>
          </a:p>
          <a:p>
            <a:pPr algn="just" eaLnBrk="1" hangingPunct="1">
              <a:spcBef>
                <a:spcPts val="600"/>
              </a:spcBef>
              <a:buClr>
                <a:schemeClr val="accent1"/>
              </a:buClr>
              <a:buFont typeface="Wingdings" charset="2"/>
              <a:buChar char=""/>
            </a:pPr>
            <a:r>
              <a:rPr lang="en-US" sz="2400" dirty="0">
                <a:solidFill>
                  <a:srgbClr val="000000"/>
                </a:solidFill>
                <a:latin typeface="Times New Roman" pitchFamily="16" charset="0"/>
                <a:ea typeface="Droid Sans" charset="0"/>
                <a:cs typeface="Times New Roman" pitchFamily="16" charset="0"/>
              </a:rPr>
              <a:t>A </a:t>
            </a:r>
            <a:r>
              <a:rPr lang="en-US" sz="2400" b="1" dirty="0">
                <a:solidFill>
                  <a:srgbClr val="08B84F"/>
                </a:solidFill>
                <a:latin typeface="Times New Roman" pitchFamily="16" charset="0"/>
                <a:ea typeface="Droid Sans" charset="0"/>
                <a:cs typeface="Times New Roman" pitchFamily="16" charset="0"/>
              </a:rPr>
              <a:t>frame</a:t>
            </a:r>
            <a:r>
              <a:rPr lang="en-US" sz="2400" dirty="0">
                <a:solidFill>
                  <a:srgbClr val="000000"/>
                </a:solidFill>
                <a:latin typeface="Times New Roman" pitchFamily="16" charset="0"/>
                <a:ea typeface="Droid Sans" charset="0"/>
                <a:cs typeface="Times New Roman" pitchFamily="16" charset="0"/>
              </a:rPr>
              <a:t> is a digital data transmission unit in computer networking and telecommunication</a:t>
            </a:r>
            <a:r>
              <a:rPr lang="en-US" sz="2800" dirty="0">
                <a:solidFill>
                  <a:srgbClr val="000000"/>
                </a:solidFill>
                <a:latin typeface="Times New Roman" pitchFamily="16" charset="0"/>
                <a:ea typeface="Droid Sans" charset="0"/>
                <a:cs typeface="Times New Roman" pitchFamily="16" charset="0"/>
              </a:rPr>
              <a:t>. </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93</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772400" y="152400"/>
            <a:ext cx="838200" cy="685800"/>
          </a:xfrm>
          <a:prstGeom prst="rect">
            <a:avLst/>
          </a:prstGeom>
          <a:noFill/>
        </p:spPr>
      </p:pic>
    </p:spTree>
    <p:extLst>
      <p:ext uri="{BB962C8B-B14F-4D97-AF65-F5344CB8AC3E}">
        <p14:creationId xmlns:p14="http://schemas.microsoft.com/office/powerpoint/2010/main" xmlns="" val="1344194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457200" y="381000"/>
            <a:ext cx="8221663" cy="6019800"/>
          </a:xfrm>
          <a:prstGeom prst="rect">
            <a:avLst/>
          </a:prstGeom>
          <a:noFill/>
          <a:ln w="9525" cap="flat">
            <a:noFill/>
            <a:round/>
            <a:headEnd/>
            <a:tailEnd/>
          </a:ln>
          <a:effectLst/>
        </p:spPr>
        <p:txBody>
          <a:bodyPr lIns="90000" tIns="46800" rIns="90000" bIns="46800"/>
          <a:lstStyle/>
          <a:p>
            <a:pPr marL="457200" indent="-457200" algn="just" eaLnBrk="1" hangingPunct="1">
              <a:spcBef>
                <a:spcPts val="800"/>
              </a:spcBef>
              <a:buClr>
                <a:schemeClr val="accent1"/>
              </a:buClr>
              <a:buFont typeface="Wingdings" pitchFamily="2" charset="2"/>
              <a:buChar char="Ø"/>
            </a:pPr>
            <a:endParaRPr lang="en-US" sz="2800">
              <a:solidFill>
                <a:srgbClr val="000000"/>
              </a:solidFill>
              <a:latin typeface="Times New Roman" pitchFamily="16" charset="0"/>
              <a:ea typeface="Droid Sans" charset="0"/>
              <a:cs typeface="Times New Roman" pitchFamily="16" charset="0"/>
            </a:endParaRPr>
          </a:p>
          <a:p>
            <a:pPr marL="457200" indent="-457200" algn="just" eaLnBrk="1" hangingPunct="1">
              <a:spcBef>
                <a:spcPts val="800"/>
              </a:spcBef>
              <a:buClr>
                <a:schemeClr val="accent1"/>
              </a:buClr>
              <a:buFont typeface="Wingdings" pitchFamily="2" charset="2"/>
              <a:buChar char="Ø"/>
            </a:pPr>
            <a:r>
              <a:rPr lang="en-US" sz="2800">
                <a:solidFill>
                  <a:srgbClr val="000000"/>
                </a:solidFill>
                <a:latin typeface="Times New Roman" pitchFamily="16" charset="0"/>
                <a:ea typeface="Droid Sans" charset="0"/>
                <a:cs typeface="Times New Roman" pitchFamily="16" charset="0"/>
              </a:rPr>
              <a:t>A frame typically includes frame synchronization features consisting of a sequence of bits or symbols that indicate to the receiver the beginning and end of the payload data within the stream of symbols or bits it receives.</a:t>
            </a:r>
          </a:p>
          <a:p>
            <a:pPr marL="457200" indent="-4572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800" smtClean="0">
                <a:solidFill>
                  <a:srgbClr val="000000"/>
                </a:solidFill>
                <a:latin typeface="Times New Roman" pitchFamily="16" charset="0"/>
                <a:cs typeface="Times New Roman" pitchFamily="16" charset="0"/>
              </a:rPr>
              <a:t>Serialization </a:t>
            </a:r>
            <a:r>
              <a:rPr lang="en-US" sz="2800">
                <a:solidFill>
                  <a:srgbClr val="000000"/>
                </a:solidFill>
                <a:latin typeface="Times New Roman" pitchFamily="16" charset="0"/>
                <a:cs typeface="Times New Roman" pitchFamily="16" charset="0"/>
              </a:rPr>
              <a:t>refers to the process of taking a network of objects and their member data, and turning it into a linear byte stream; deserialization refers to the opposite.</a:t>
            </a:r>
          </a:p>
          <a:p>
            <a:pPr marL="458787" indent="-4572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2800">
              <a:solidFill>
                <a:srgbClr val="000000"/>
              </a:solidFill>
              <a:latin typeface="Times New Roman" pitchFamily="16"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94</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2202504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457200" y="609600"/>
            <a:ext cx="8221663" cy="6248400"/>
          </a:xfrm>
          <a:prstGeom prst="rect">
            <a:avLst/>
          </a:prstGeom>
          <a:noFill/>
          <a:ln w="9525" cap="flat">
            <a:noFill/>
            <a:round/>
            <a:headEnd/>
            <a:tailEnd/>
          </a:ln>
          <a:effectLst/>
        </p:spPr>
        <p:txBody>
          <a:bodyPr lIns="90000" tIns="46800" rIns="90000" bIns="46800"/>
          <a:lstStyle/>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0000FF"/>
                </a:solidFill>
                <a:latin typeface="Times New Roman" pitchFamily="16" charset="0"/>
                <a:cs typeface="Times New Roman" pitchFamily="16" charset="0"/>
              </a:rPr>
              <a:t>Message Frames in CAN protocol:</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000000"/>
                </a:solidFill>
                <a:latin typeface="Times New Roman" pitchFamily="16" charset="0"/>
                <a:cs typeface="Times New Roman" pitchFamily="16" charset="0"/>
              </a:rPr>
              <a:t>There are basically four message frames in CAN: data, remote, error, and overload. The data and remote frames need to be set by the user. </a:t>
            </a:r>
            <a:endParaRPr lang="en-US" sz="2400" smtClean="0">
              <a:solidFill>
                <a:srgbClr val="000000"/>
              </a:solidFill>
              <a:latin typeface="Times New Roman" pitchFamily="16" charset="0"/>
              <a:cs typeface="Times New Roman" pitchFamily="16" charset="0"/>
            </a:endParaRP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smtClean="0">
                <a:solidFill>
                  <a:srgbClr val="000000"/>
                </a:solidFill>
                <a:latin typeface="Times New Roman" pitchFamily="16" charset="0"/>
                <a:cs typeface="Times New Roman" pitchFamily="16" charset="0"/>
              </a:rPr>
              <a:t>The </a:t>
            </a:r>
            <a:r>
              <a:rPr lang="en-US" sz="2400">
                <a:solidFill>
                  <a:srgbClr val="000000"/>
                </a:solidFill>
                <a:latin typeface="Times New Roman" pitchFamily="16" charset="0"/>
                <a:cs typeface="Times New Roman" pitchFamily="16" charset="0"/>
              </a:rPr>
              <a:t>other two are set by the CAN hardware.</a:t>
            </a:r>
          </a:p>
          <a:p>
            <a:pPr marL="342900" indent="-341313">
              <a:spcBef>
                <a:spcPts val="80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0000FF"/>
                </a:solidFill>
                <a:latin typeface="Times New Roman" pitchFamily="16" charset="0"/>
                <a:cs typeface="Times New Roman" pitchFamily="16" charset="0"/>
              </a:rPr>
              <a:t>Data Frame:</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000000"/>
                </a:solidFill>
                <a:latin typeface="Times New Roman" pitchFamily="16" charset="0"/>
                <a:cs typeface="Times New Roman" pitchFamily="16" charset="0"/>
              </a:rPr>
              <a:t>The data frame is in two formats: standard (having an 11-bit ID) and extended (having a 29-bit ID). </a:t>
            </a:r>
            <a:endParaRPr lang="en-US" sz="2400" smtClean="0">
              <a:solidFill>
                <a:srgbClr val="000000"/>
              </a:solidFill>
              <a:latin typeface="Times New Roman" pitchFamily="16" charset="0"/>
              <a:cs typeface="Times New Roman" pitchFamily="16" charset="0"/>
            </a:endParaRP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smtClean="0">
                <a:solidFill>
                  <a:srgbClr val="000000"/>
                </a:solidFill>
                <a:latin typeface="Times New Roman" pitchFamily="16" charset="0"/>
                <a:cs typeface="Times New Roman" pitchFamily="16" charset="0"/>
              </a:rPr>
              <a:t>The </a:t>
            </a:r>
            <a:r>
              <a:rPr lang="en-US" sz="2400">
                <a:solidFill>
                  <a:srgbClr val="000000"/>
                </a:solidFill>
                <a:latin typeface="Times New Roman" pitchFamily="16" charset="0"/>
                <a:cs typeface="Times New Roman" pitchFamily="16" charset="0"/>
              </a:rPr>
              <a:t>data frame is used by the transmitting device to send data to the receiving device, and the data frame is the most important frame handled by the user.</a:t>
            </a:r>
          </a:p>
          <a:p>
            <a:pPr marL="341313" indent="-339725" algn="just">
              <a:spcBef>
                <a:spcPts val="800"/>
              </a:spcBef>
              <a:buClr>
                <a:schemeClr val="accent1"/>
              </a:buClr>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000000"/>
                </a:solidFill>
                <a:latin typeface="Times New Roman" pitchFamily="16" charset="0"/>
                <a:cs typeface="Times New Roman" pitchFamily="16" charset="0"/>
              </a:rPr>
              <a:t>The figure shown below indicate the structures of standard data frame and extended data frame.</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95</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20278524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457200" y="533400"/>
            <a:ext cx="8221663" cy="5943600"/>
          </a:xfrm>
          <a:prstGeom prst="rect">
            <a:avLst/>
          </a:prstGeom>
          <a:noFill/>
          <a:ln w="9525" cap="flat">
            <a:noFill/>
            <a:round/>
            <a:headEnd/>
            <a:tailEnd/>
          </a:ln>
          <a:effectLst/>
        </p:spPr>
        <p:txBody>
          <a:bodyPr lIns="90000" tIns="46800" rIns="90000" bIns="46800"/>
          <a:lstStyle/>
          <a:p>
            <a:pPr marL="341313" indent="-341313">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3200">
              <a:solidFill>
                <a:srgbClr val="000000"/>
              </a:solidFill>
              <a:latin typeface="Calibri" pitchFamily="32" charset="0"/>
            </a:endParaRPr>
          </a:p>
          <a:p>
            <a:pPr marL="341313" indent="-341313">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3200">
              <a:solidFill>
                <a:srgbClr val="000000"/>
              </a:solidFill>
              <a:latin typeface="Calibri" pitchFamily="32" charset="0"/>
            </a:endParaRPr>
          </a:p>
          <a:p>
            <a:pPr marL="341313" indent="-341313">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3200">
              <a:solidFill>
                <a:srgbClr val="000000"/>
              </a:solidFill>
              <a:latin typeface="Calibri" pitchFamily="32" charset="0"/>
            </a:endParaRPr>
          </a:p>
          <a:p>
            <a:pPr marL="342900" indent="-341313" algn="ctr">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3200" b="1">
                <a:solidFill>
                  <a:srgbClr val="08B84F"/>
                </a:solidFill>
                <a:latin typeface="Times New Roman" pitchFamily="16" charset="0"/>
                <a:cs typeface="Times New Roman" pitchFamily="16" charset="0"/>
              </a:rPr>
              <a:t>Standard Data Frame</a:t>
            </a:r>
          </a:p>
          <a:p>
            <a:pPr marL="342900" indent="-341313" algn="ctr">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3200">
              <a:solidFill>
                <a:srgbClr val="000000"/>
              </a:solidFill>
              <a:latin typeface="Calibri" pitchFamily="32" charset="0"/>
            </a:endParaRPr>
          </a:p>
          <a:p>
            <a:pPr marL="342900" indent="-341313" algn="ctr">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3200">
              <a:solidFill>
                <a:srgbClr val="000000"/>
              </a:solidFill>
              <a:latin typeface="Calibri" pitchFamily="32" charset="0"/>
            </a:endParaRPr>
          </a:p>
          <a:p>
            <a:pPr marL="342900" indent="-341313" algn="ctr">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3200">
              <a:solidFill>
                <a:srgbClr val="000000"/>
              </a:solidFill>
              <a:latin typeface="Calibri" pitchFamily="32" charset="0"/>
            </a:endParaRPr>
          </a:p>
          <a:p>
            <a:pPr marL="342900" indent="-341313" algn="ctr">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3200" b="1">
                <a:solidFill>
                  <a:srgbClr val="08B84F"/>
                </a:solidFill>
                <a:latin typeface="Times New Roman" pitchFamily="16" charset="0"/>
                <a:cs typeface="Times New Roman" pitchFamily="16" charset="0"/>
              </a:rPr>
              <a:t>Extended Data Frame</a:t>
            </a:r>
          </a:p>
          <a:p>
            <a:pPr marL="342900" indent="-341313" algn="ctr">
              <a:spcBef>
                <a:spcPts val="800"/>
              </a:spcBef>
              <a:buClr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3200">
              <a:solidFill>
                <a:srgbClr val="000000"/>
              </a:solidFill>
              <a:latin typeface="Calibri" pitchFamily="32" charset="0"/>
            </a:endParaRPr>
          </a:p>
          <a:p>
            <a:pPr marL="341313" indent="-341313">
              <a:spcBef>
                <a:spcPts val="8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US" sz="3200">
              <a:solidFill>
                <a:srgbClr val="000000"/>
              </a:solidFill>
              <a:latin typeface="Calibri" pitchFamily="32" charset="0"/>
            </a:endParaRPr>
          </a:p>
        </p:txBody>
      </p:sp>
      <p:pic>
        <p:nvPicPr>
          <p:cNvPr id="10547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809625"/>
            <a:ext cx="69342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0547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3552825"/>
            <a:ext cx="6858000"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96</a:t>
            </a:fld>
            <a:endParaRPr lang="en-IN"/>
          </a:p>
        </p:txBody>
      </p:sp>
      <p:pic>
        <p:nvPicPr>
          <p:cNvPr id="7" name="Picture 2" descr="C:\Users\student\Desktop\Untitled.png"/>
          <p:cNvPicPr>
            <a:picLocks noChangeAspect="1" noChangeArrowheads="1"/>
          </p:cNvPicPr>
          <p:nvPr/>
        </p:nvPicPr>
        <p:blipFill>
          <a:blip r:embed="rId5"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36899366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457200" y="762000"/>
            <a:ext cx="8221663"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algn="just" eaLnBrk="1" hangingPunct="1">
              <a:spcBef>
                <a:spcPts val="800"/>
              </a:spcBef>
              <a:buClr>
                <a:schemeClr val="accent1"/>
              </a:buClr>
              <a:buFont typeface="Wingdings" charset="2"/>
              <a:buChar char=""/>
            </a:pPr>
            <a:r>
              <a:rPr lang="en-US" sz="2350">
                <a:solidFill>
                  <a:srgbClr val="000000"/>
                </a:solidFill>
                <a:latin typeface="Times New Roman" pitchFamily="16" charset="0"/>
                <a:ea typeface="Droid Sans" charset="0"/>
                <a:cs typeface="Times New Roman" pitchFamily="16" charset="0"/>
              </a:rPr>
              <a:t>A standard data frame starts with the start of frame (SOF) bit, which is followed by an 11-bit identifier and the remote transmission request (RTR) bit.</a:t>
            </a:r>
          </a:p>
          <a:p>
            <a:pPr algn="just" eaLnBrk="1" hangingPunct="1">
              <a:spcBef>
                <a:spcPts val="800"/>
              </a:spcBef>
              <a:buClr>
                <a:schemeClr val="accent1"/>
              </a:buClr>
              <a:buFont typeface="Wingdings" charset="2"/>
              <a:buChar char=""/>
            </a:pPr>
            <a:r>
              <a:rPr lang="en-US" sz="2350">
                <a:solidFill>
                  <a:srgbClr val="000000"/>
                </a:solidFill>
                <a:latin typeface="Times New Roman" pitchFamily="16" charset="0"/>
                <a:ea typeface="Droid Sans" charset="0"/>
                <a:cs typeface="Times New Roman" pitchFamily="16" charset="0"/>
              </a:rPr>
              <a:t>The identifier and the RTR form the 12-bit arbitration field. The control field is 6 bits wide and indicates how many bytes of data are in the data field. The data field can be 0 to 8 bytes.</a:t>
            </a:r>
          </a:p>
          <a:p>
            <a:pPr algn="just" eaLnBrk="1" hangingPunct="1">
              <a:spcBef>
                <a:spcPts val="800"/>
              </a:spcBef>
              <a:buClr>
                <a:schemeClr val="accent1"/>
              </a:buClr>
              <a:buFont typeface="Wingdings" charset="2"/>
              <a:buChar char=""/>
            </a:pPr>
            <a:r>
              <a:rPr lang="en-US" sz="2350">
                <a:solidFill>
                  <a:srgbClr val="000000"/>
                </a:solidFill>
                <a:latin typeface="Times New Roman" pitchFamily="16" charset="0"/>
                <a:ea typeface="Droid Sans" charset="0"/>
                <a:cs typeface="Times New Roman" pitchFamily="16" charset="0"/>
              </a:rPr>
              <a:t>The data field is followed by the CRC field, which checks whether or not the received bit sequence is corrupted.</a:t>
            </a:r>
          </a:p>
          <a:p>
            <a:pPr algn="just" eaLnBrk="1" hangingPunct="1">
              <a:spcBef>
                <a:spcPts val="800"/>
              </a:spcBef>
              <a:buClr>
                <a:schemeClr val="accent1"/>
              </a:buClr>
              <a:buFont typeface="Wingdings" charset="2"/>
              <a:buChar char=""/>
            </a:pPr>
            <a:r>
              <a:rPr lang="en-US" sz="2350">
                <a:solidFill>
                  <a:srgbClr val="000000"/>
                </a:solidFill>
                <a:latin typeface="Times New Roman" pitchFamily="16" charset="0"/>
                <a:ea typeface="Droid Sans" charset="0"/>
                <a:cs typeface="Times New Roman" pitchFamily="16" charset="0"/>
              </a:rPr>
              <a:t>The ACK field is 2 bits and is used by the transmitter to receive acknowledgment of a valid frame from any receiver. The end of the message is indicated by a 7-bit end of frame (EOF) field.</a:t>
            </a:r>
          </a:p>
          <a:p>
            <a:pPr algn="just" eaLnBrk="1" hangingPunct="1">
              <a:spcBef>
                <a:spcPts val="800"/>
              </a:spcBef>
              <a:buClr>
                <a:schemeClr val="accent1"/>
              </a:buClr>
              <a:buFont typeface="Wingdings" charset="2"/>
              <a:buChar char=""/>
            </a:pPr>
            <a:r>
              <a:rPr lang="en-US" sz="2350">
                <a:solidFill>
                  <a:srgbClr val="000000"/>
                </a:solidFill>
                <a:latin typeface="Times New Roman" pitchFamily="16" charset="0"/>
                <a:ea typeface="Droid Sans" charset="0"/>
                <a:cs typeface="Times New Roman" pitchFamily="16" charset="0"/>
              </a:rPr>
              <a:t>In an extended data frame, the arbitration field is 32 bits wide (29-bit identifier +1-bit IDE to define the message as an extended data frame +1-bit SRR which is unused +1-bit RTR).</a:t>
            </a:r>
          </a:p>
          <a:p>
            <a:pPr eaLnBrk="1" hangingPunct="1">
              <a:spcBef>
                <a:spcPts val="800"/>
              </a:spcBef>
            </a:pPr>
            <a:endParaRPr lang="en-US" sz="2350">
              <a:solidFill>
                <a:srgbClr val="000000"/>
              </a:solidFill>
              <a:latin typeface="Times New Roman" pitchFamily="16" charset="0"/>
              <a:ea typeface="Droid Sans"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97</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4170844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457200" y="457200"/>
            <a:ext cx="8221663" cy="6096000"/>
          </a:xfrm>
          <a:prstGeom prst="rect">
            <a:avLst/>
          </a:prstGeom>
          <a:noFill/>
          <a:ln w="9525" cap="flat">
            <a:noFill/>
            <a:round/>
            <a:headEnd/>
            <a:tailEnd/>
          </a:ln>
          <a:effectLst/>
        </p:spPr>
        <p:txBody>
          <a:bodyPr lIns="90000" tIns="46800" rIns="90000" bIns="46800"/>
          <a:lstStyle/>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300">
                <a:solidFill>
                  <a:srgbClr val="000000"/>
                </a:solidFill>
                <a:latin typeface="Times New Roman" pitchFamily="16" charset="0"/>
                <a:cs typeface="Times New Roman" pitchFamily="16" charset="0"/>
              </a:rPr>
              <a:t>The data frame consists of the following fields:</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300" b="1">
                <a:solidFill>
                  <a:srgbClr val="08B84F"/>
                </a:solidFill>
                <a:latin typeface="Times New Roman" pitchFamily="16" charset="0"/>
                <a:cs typeface="Times New Roman" pitchFamily="16" charset="0"/>
              </a:rPr>
              <a:t>Start of Frame (SOF): </a:t>
            </a:r>
            <a:r>
              <a:rPr lang="en-US" sz="2300">
                <a:solidFill>
                  <a:srgbClr val="000000"/>
                </a:solidFill>
                <a:latin typeface="Times New Roman" pitchFamily="16" charset="0"/>
                <a:cs typeface="Times New Roman" pitchFamily="16" charset="0"/>
              </a:rPr>
              <a:t>The start of frame field indicates the beginning of a data frame and is common to both standard and extended formats.</a:t>
            </a:r>
          </a:p>
          <a:p>
            <a:pPr algn="just">
              <a:spcBef>
                <a:spcPts val="800"/>
              </a:spcBef>
              <a:buClr>
                <a:schemeClr val="accent1"/>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300" b="1">
                <a:solidFill>
                  <a:srgbClr val="08B84F"/>
                </a:solidFill>
                <a:latin typeface="Times New Roman" pitchFamily="16" charset="0"/>
                <a:cs typeface="Times New Roman" pitchFamily="16" charset="0"/>
              </a:rPr>
              <a:t>Arbitration Field: </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300">
                <a:solidFill>
                  <a:srgbClr val="000000"/>
                </a:solidFill>
                <a:latin typeface="Times New Roman" pitchFamily="16" charset="0"/>
                <a:cs typeface="Times New Roman" pitchFamily="16" charset="0"/>
              </a:rPr>
              <a:t>Arbitration is used to resolve bus conflicts that occur when several devices at once start sending messages on the bus. </a:t>
            </a:r>
            <a:endParaRPr lang="en-US" sz="2300" smtClean="0">
              <a:solidFill>
                <a:srgbClr val="000000"/>
              </a:solidFill>
              <a:latin typeface="Times New Roman" pitchFamily="16" charset="0"/>
              <a:cs typeface="Times New Roman" pitchFamily="16" charset="0"/>
            </a:endParaRP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300" smtClean="0">
                <a:solidFill>
                  <a:srgbClr val="000000"/>
                </a:solidFill>
                <a:latin typeface="Times New Roman" pitchFamily="16" charset="0"/>
                <a:cs typeface="Times New Roman" pitchFamily="16" charset="0"/>
              </a:rPr>
              <a:t>The </a:t>
            </a:r>
            <a:r>
              <a:rPr lang="en-US" sz="2300">
                <a:solidFill>
                  <a:srgbClr val="000000"/>
                </a:solidFill>
                <a:latin typeface="Times New Roman" pitchFamily="16" charset="0"/>
                <a:cs typeface="Times New Roman" pitchFamily="16" charset="0"/>
              </a:rPr>
              <a:t>arbitration field indicates the priority of a frame, and it is different in the standard and extended formats.</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300">
                <a:solidFill>
                  <a:srgbClr val="000000"/>
                </a:solidFill>
                <a:latin typeface="Times New Roman" pitchFamily="16" charset="0"/>
                <a:cs typeface="Times New Roman" pitchFamily="16" charset="0"/>
              </a:rPr>
              <a:t>In the standard format there are 11 bits, and up to 2032 IDs can be set. The extended format ID consists of 11 base IDs plus 18 extended IDs. Up to 2032x 2</a:t>
            </a:r>
            <a:r>
              <a:rPr lang="en-US" sz="2300" baseline="30000">
                <a:solidFill>
                  <a:srgbClr val="000000"/>
                </a:solidFill>
                <a:latin typeface="Times New Roman" pitchFamily="16" charset="0"/>
                <a:cs typeface="Times New Roman" pitchFamily="16" charset="0"/>
              </a:rPr>
              <a:t>18 </a:t>
            </a:r>
            <a:r>
              <a:rPr lang="en-US" sz="2300">
                <a:solidFill>
                  <a:srgbClr val="000000"/>
                </a:solidFill>
                <a:latin typeface="Times New Roman" pitchFamily="16" charset="0"/>
                <a:cs typeface="Times New Roman" pitchFamily="16" charset="0"/>
              </a:rPr>
              <a:t> discrete IDs can be set.</a:t>
            </a:r>
          </a:p>
          <a:p>
            <a:pPr marL="342900" indent="-342900" algn="just">
              <a:spcBef>
                <a:spcPts val="800"/>
              </a:spcBef>
              <a:buClr>
                <a:schemeClr val="accent1"/>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300">
                <a:solidFill>
                  <a:srgbClr val="000000"/>
                </a:solidFill>
                <a:latin typeface="Times New Roman" pitchFamily="16" charset="0"/>
                <a:cs typeface="Times New Roman" pitchFamily="16" charset="0"/>
              </a:rPr>
              <a:t>During the arbitration phase, each transmitting device transmits its identifier and compares it with the level on the bus</a:t>
            </a:r>
            <a:r>
              <a:rPr lang="en-US" sz="2300" smtClean="0">
                <a:solidFill>
                  <a:srgbClr val="000000"/>
                </a:solidFill>
                <a:latin typeface="Times New Roman" pitchFamily="16" charset="0"/>
                <a:cs typeface="Times New Roman" pitchFamily="16" charset="0"/>
              </a:rPr>
              <a:t>.</a:t>
            </a:r>
            <a:endParaRPr lang="en-US" sz="2300">
              <a:solidFill>
                <a:srgbClr val="000000"/>
              </a:solidFill>
              <a:latin typeface="Times New Roman" pitchFamily="16" charset="0"/>
              <a:cs typeface="Times New Roman" pitchFamily="16" charset="0"/>
            </a:endParaRP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98</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8001000" y="152400"/>
            <a:ext cx="838200" cy="685800"/>
          </a:xfrm>
          <a:prstGeom prst="rect">
            <a:avLst/>
          </a:prstGeom>
          <a:noFill/>
        </p:spPr>
      </p:pic>
    </p:spTree>
    <p:extLst>
      <p:ext uri="{BB962C8B-B14F-4D97-AF65-F5344CB8AC3E}">
        <p14:creationId xmlns:p14="http://schemas.microsoft.com/office/powerpoint/2010/main" xmlns="" val="2894716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457200" y="609600"/>
            <a:ext cx="8221663"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1pPr>
            <a:lvl2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2pPr>
            <a:lvl3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3pPr>
            <a:lvl4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4pPr>
            <a:lvl5pPr eaLnBrk="0" hangingPunc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chemeClr val="bg1"/>
                </a:solidFill>
                <a:latin typeface="Arial" charset="0"/>
              </a:defRPr>
            </a:lvl9pPr>
          </a:lstStyle>
          <a:p>
            <a:pPr marL="457200" indent="-457200" algn="just" eaLnBrk="1" hangingPunct="1">
              <a:spcBef>
                <a:spcPts val="800"/>
              </a:spcBef>
              <a:buClr>
                <a:schemeClr val="accent1"/>
              </a:buClr>
              <a:buFont typeface="Wingdings" pitchFamily="2" charset="2"/>
              <a:buChar char="Ø"/>
            </a:pPr>
            <a:r>
              <a:rPr lang="en-US" sz="2800" dirty="0">
                <a:solidFill>
                  <a:srgbClr val="000000"/>
                </a:solidFill>
                <a:latin typeface="Times New Roman" pitchFamily="16" charset="0"/>
                <a:ea typeface="Droid Sans" charset="0"/>
                <a:cs typeface="Times New Roman" pitchFamily="16" charset="0"/>
              </a:rPr>
              <a:t>If the levels are equal, the device continues to transmit. If the device detects a dominant level on the bus while it is trying to transmit a recessive level, it quits transmitting and becomes a receiving device. </a:t>
            </a:r>
          </a:p>
          <a:p>
            <a:pPr marL="457200" indent="-457200" algn="just" eaLnBrk="1" hangingPunct="1">
              <a:spcBef>
                <a:spcPts val="800"/>
              </a:spcBef>
              <a:buClr>
                <a:schemeClr val="accent1"/>
              </a:buClr>
              <a:buFont typeface="Wingdings" pitchFamily="2" charset="2"/>
              <a:buChar char="Ø"/>
            </a:pPr>
            <a:r>
              <a:rPr lang="en-US" sz="2800" dirty="0">
                <a:solidFill>
                  <a:srgbClr val="000000"/>
                </a:solidFill>
                <a:latin typeface="Times New Roman" pitchFamily="16" charset="0"/>
                <a:ea typeface="Droid Sans" charset="0"/>
                <a:cs typeface="Times New Roman" pitchFamily="16" charset="0"/>
              </a:rPr>
              <a:t>After arbitration only one transmitter is left on the bus, and this transmitter continues to send its control field, data field, and other data.</a:t>
            </a:r>
          </a:p>
          <a:p>
            <a:pPr marL="457200" indent="-457200" algn="just" eaLnBrk="1" hangingPunct="1">
              <a:spcBef>
                <a:spcPts val="800"/>
              </a:spcBef>
              <a:buClr>
                <a:schemeClr val="accent1"/>
              </a:buClr>
              <a:buFont typeface="Wingdings" pitchFamily="2" charset="2"/>
              <a:buChar char="Ø"/>
            </a:pPr>
            <a:r>
              <a:rPr lang="en-US" sz="2800" dirty="0">
                <a:solidFill>
                  <a:srgbClr val="000000"/>
                </a:solidFill>
                <a:latin typeface="Times New Roman" pitchFamily="16" charset="0"/>
                <a:ea typeface="Droid Sans" charset="0"/>
                <a:cs typeface="Times New Roman" pitchFamily="16" charset="0"/>
              </a:rPr>
              <a:t>The process of arbitration is illustrated in figure by an example consisting of three nodes having identifiers:  </a:t>
            </a:r>
            <a:r>
              <a:rPr lang="nl-NL" sz="2800" dirty="0">
                <a:solidFill>
                  <a:srgbClr val="000000"/>
                </a:solidFill>
                <a:latin typeface="Times New Roman" pitchFamily="16" charset="0"/>
                <a:ea typeface="Droid Sans" charset="0"/>
                <a:cs typeface="Times New Roman" pitchFamily="16" charset="0"/>
              </a:rPr>
              <a:t>Node 1: 11100110011; Node 2: 11100111111; Node 3: 11100110001</a:t>
            </a:r>
          </a:p>
        </p:txBody>
      </p:sp>
      <p:sp>
        <p:nvSpPr>
          <p:cNvPr id="4" name="Footer Placeholder 3"/>
          <p:cNvSpPr>
            <a:spLocks noGrp="1"/>
          </p:cNvSpPr>
          <p:nvPr>
            <p:ph type="ftr" sz="quarter" idx="3"/>
          </p:nvPr>
        </p:nvSpPr>
        <p:spPr/>
        <p:txBody>
          <a:bodyPr/>
          <a:lstStyle/>
          <a:p>
            <a:r>
              <a:rPr lang="en-US" sz="1200" b="1" smtClean="0">
                <a:solidFill>
                  <a:srgbClr val="9011EF"/>
                </a:solidFill>
              </a:rPr>
              <a:t>EMBEDDED NETWORKS; UNIT – II: USB and CAN BUS</a:t>
            </a:r>
            <a:endParaRPr lang="en-IN" sz="1200" b="1">
              <a:solidFill>
                <a:srgbClr val="9011EF"/>
              </a:solidFill>
            </a:endParaRPr>
          </a:p>
        </p:txBody>
      </p:sp>
      <p:sp>
        <p:nvSpPr>
          <p:cNvPr id="5" name="Slide Number Placeholder 4"/>
          <p:cNvSpPr>
            <a:spLocks noGrp="1"/>
          </p:cNvSpPr>
          <p:nvPr>
            <p:ph type="sldNum" sz="quarter" idx="4"/>
          </p:nvPr>
        </p:nvSpPr>
        <p:spPr/>
        <p:txBody>
          <a:bodyPr/>
          <a:lstStyle/>
          <a:p>
            <a:pPr algn="ctr"/>
            <a:fld id="{BFE91FA2-A80D-4023-8FF7-C0CD235DB97E}" type="slidenum">
              <a:rPr lang="en-IN" smtClean="0"/>
              <a:pPr algn="ctr"/>
              <a:t>99</a:t>
            </a:fld>
            <a:endParaRPr lang="en-IN"/>
          </a:p>
        </p:txBody>
      </p:sp>
      <p:pic>
        <p:nvPicPr>
          <p:cNvPr id="6" name="Picture 2" descr="C:\Users\student\Desktop\Untitled.png"/>
          <p:cNvPicPr>
            <a:picLocks noChangeAspect="1" noChangeArrowheads="1"/>
          </p:cNvPicPr>
          <p:nvPr/>
        </p:nvPicPr>
        <p:blipFill>
          <a:blip r:embed="rId3" cstate="print"/>
          <a:srcRect/>
          <a:stretch>
            <a:fillRect/>
          </a:stretch>
        </p:blipFill>
        <p:spPr bwMode="auto">
          <a:xfrm>
            <a:off x="7924800" y="0"/>
            <a:ext cx="838200" cy="685800"/>
          </a:xfrm>
          <a:prstGeom prst="rect">
            <a:avLst/>
          </a:prstGeom>
          <a:noFill/>
        </p:spPr>
      </p:pic>
    </p:spTree>
    <p:extLst>
      <p:ext uri="{BB962C8B-B14F-4D97-AF65-F5344CB8AC3E}">
        <p14:creationId xmlns:p14="http://schemas.microsoft.com/office/powerpoint/2010/main" xmlns="" val="5526732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1951</TotalTime>
  <Words>11307</Words>
  <Application>Microsoft Office PowerPoint</Application>
  <PresentationFormat>On-screen Show (4:3)</PresentationFormat>
  <Paragraphs>1009</Paragraphs>
  <Slides>141</Slides>
  <Notes>115</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Siddhu</dc:creator>
  <cp:lastModifiedBy>student</cp:lastModifiedBy>
  <cp:revision>279</cp:revision>
  <cp:lastPrinted>1601-01-01T00:00:00Z</cp:lastPrinted>
  <dcterms:created xsi:type="dcterms:W3CDTF">2016-03-20T04:50:30Z</dcterms:created>
  <dcterms:modified xsi:type="dcterms:W3CDTF">2017-05-02T04:31:02Z</dcterms:modified>
</cp:coreProperties>
</file>